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81" r:id="rId2"/>
    <p:sldId id="282" r:id="rId3"/>
    <p:sldId id="283" r:id="rId4"/>
    <p:sldId id="284" r:id="rId5"/>
    <p:sldId id="285" r:id="rId6"/>
    <p:sldId id="286" r:id="rId7"/>
    <p:sldId id="289" r:id="rId8"/>
    <p:sldId id="288" r:id="rId9"/>
    <p:sldId id="287" r:id="rId10"/>
    <p:sldId id="295" r:id="rId11"/>
    <p:sldId id="294" r:id="rId12"/>
    <p:sldId id="290" r:id="rId13"/>
    <p:sldId id="291" r:id="rId14"/>
    <p:sldId id="292" r:id="rId15"/>
    <p:sldId id="298" r:id="rId16"/>
    <p:sldId id="297" r:id="rId17"/>
    <p:sldId id="296" r:id="rId18"/>
    <p:sldId id="300" r:id="rId19"/>
    <p:sldId id="299" r:id="rId20"/>
    <p:sldId id="302" r:id="rId21"/>
    <p:sldId id="301" r:id="rId22"/>
    <p:sldId id="293" r:id="rId23"/>
    <p:sldId id="303" r:id="rId24"/>
    <p:sldId id="304" r:id="rId25"/>
    <p:sldId id="305" r:id="rId26"/>
    <p:sldId id="306" r:id="rId27"/>
    <p:sldId id="307" r:id="rId28"/>
    <p:sldId id="308" r:id="rId29"/>
    <p:sldId id="309" r:id="rId30"/>
    <p:sldId id="310" r:id="rId31"/>
    <p:sldId id="311" r:id="rId32"/>
    <p:sldId id="312" r:id="rId33"/>
  </p:sldIdLst>
  <p:sldSz cx="9144000" cy="6858000" type="screen4x3"/>
  <p:notesSz cx="6858000" cy="9144000"/>
  <p:defaultTextStyle>
    <a:defPPr>
      <a:defRPr lang="nl-NL"/>
    </a:defPPr>
    <a:lvl1pPr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8C"/>
    <a:srgbClr val="128015"/>
    <a:srgbClr val="67B21B"/>
    <a:srgbClr val="A37529"/>
    <a:srgbClr val="BD8630"/>
    <a:srgbClr val="807F6D"/>
    <a:srgbClr val="1C1C1C"/>
    <a:srgbClr val="F7F7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3" d="100"/>
          <a:sy n="73" d="100"/>
        </p:scale>
        <p:origin x="132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nl-NL"/>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nl-NL"/>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nl-NL"/>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4B131498-DE05-4FA4-A3E8-720DFC96CE00}" type="slidenum">
              <a:rPr lang="nl-NL" altLang="nl-BE"/>
              <a:pPr>
                <a:defRPr/>
              </a:pPr>
              <a:t>‹nr.›</a:t>
            </a:fld>
            <a:endParaRPr lang="nl-NL" altLang="nl-BE"/>
          </a:p>
        </p:txBody>
      </p:sp>
    </p:spTree>
    <p:extLst>
      <p:ext uri="{BB962C8B-B14F-4D97-AF65-F5344CB8AC3E}">
        <p14:creationId xmlns:p14="http://schemas.microsoft.com/office/powerpoint/2010/main" val="25922308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2130437"/>
            <a:ext cx="7772400" cy="1470025"/>
          </a:xfrm>
        </p:spPr>
        <p:txBody>
          <a:bodyPr/>
          <a:lstStyle>
            <a:lvl1pPr algn="ctr">
              <a:defRPr sz="4050">
                <a:effectLst/>
                <a:latin typeface="Calibri" panose="020F0502020204030204" pitchFamily="34" charset="0"/>
              </a:defRPr>
            </a:lvl1pPr>
          </a:lstStyle>
          <a:p>
            <a:r>
              <a:rPr lang="nl-NL" smtClean="0"/>
              <a:t>Klik om de stijl te bewerken</a:t>
            </a:r>
            <a:endParaRPr lang="nl-NL" dirty="0"/>
          </a:p>
        </p:txBody>
      </p:sp>
      <p:sp>
        <p:nvSpPr>
          <p:cNvPr id="3075" name="Rectangle 3"/>
          <p:cNvSpPr>
            <a:spLocks noGrp="1" noChangeArrowheads="1"/>
          </p:cNvSpPr>
          <p:nvPr>
            <p:ph type="subTitle" idx="1"/>
          </p:nvPr>
        </p:nvSpPr>
        <p:spPr>
          <a:xfrm>
            <a:off x="1524000" y="3886200"/>
            <a:ext cx="6400800" cy="1752600"/>
          </a:xfrm>
        </p:spPr>
        <p:txBody>
          <a:bodyPr/>
          <a:lstStyle>
            <a:lvl1pPr marL="0" indent="0" algn="ctr">
              <a:buFont typeface="Wingdings 3" pitchFamily="18" charset="2"/>
              <a:buNone/>
              <a:defRPr sz="2700">
                <a:solidFill>
                  <a:srgbClr val="128015"/>
                </a:solidFill>
                <a:latin typeface="Calibri" panose="020F0502020204030204" pitchFamily="34" charset="0"/>
              </a:defRPr>
            </a:lvl1pPr>
          </a:lstStyle>
          <a:p>
            <a:r>
              <a:rPr lang="nl-NL" smtClean="0"/>
              <a:t>Klik om de ondertitelstijl van het model te bewerken</a:t>
            </a:r>
            <a:endParaRPr lang="nl-NL" dirty="0"/>
          </a:p>
        </p:txBody>
      </p:sp>
      <p:pic>
        <p:nvPicPr>
          <p:cNvPr id="6" name="Afbeelding 8" descr="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64" y="0"/>
            <a:ext cx="1703388"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Afbeelding 9"/>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07684" y="6381328"/>
            <a:ext cx="111125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76218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691680" y="0"/>
            <a:ext cx="7228484" cy="1143000"/>
          </a:xfrm>
        </p:spPr>
        <p:txBody>
          <a:bodyPr/>
          <a:lstStyle>
            <a:lvl1pPr>
              <a:defRPr sz="4000">
                <a:latin typeface="Calibri" panose="020F0502020204030204" pitchFamily="34"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a:defRPr sz="3200">
                <a:latin typeface="Calibri" panose="020F0502020204030204" pitchFamily="34" charset="0"/>
              </a:defRPr>
            </a:lvl1pPr>
            <a:lvl2pPr>
              <a:defRPr sz="2800">
                <a:solidFill>
                  <a:srgbClr val="128015"/>
                </a:solidFill>
                <a:latin typeface="Calibri" panose="020F0502020204030204" pitchFamily="34" charset="0"/>
              </a:defRPr>
            </a:lvl2pPr>
            <a:lvl3pPr>
              <a:defRPr sz="2400">
                <a:solidFill>
                  <a:schemeClr val="accent6">
                    <a:lumMod val="75000"/>
                  </a:schemeClr>
                </a:solidFill>
                <a:latin typeface="Calibri" panose="020F0502020204030204" pitchFamily="34" charset="0"/>
              </a:defRPr>
            </a:lvl3pPr>
            <a:lvl4pPr>
              <a:defRPr sz="2000">
                <a:solidFill>
                  <a:srgbClr val="128015"/>
                </a:solidFill>
                <a:latin typeface="Calibri" panose="020F0502020204030204" pitchFamily="34" charset="0"/>
              </a:defRPr>
            </a:lvl4pPr>
            <a:lvl5pPr>
              <a:defRPr sz="1800">
                <a:solidFill>
                  <a:schemeClr val="accent6">
                    <a:lumMod val="75000"/>
                  </a:schemeClr>
                </a:solidFill>
                <a:latin typeface="Calibri" panose="020F050202020403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Rectangle 6"/>
          <p:cNvSpPr>
            <a:spLocks noGrp="1" noChangeArrowheads="1"/>
          </p:cNvSpPr>
          <p:nvPr>
            <p:ph type="sldNum" sz="quarter" idx="10"/>
          </p:nvPr>
        </p:nvSpPr>
        <p:spPr>
          <a:ln/>
        </p:spPr>
        <p:txBody>
          <a:bodyPr/>
          <a:lstStyle>
            <a:lvl1pPr>
              <a:defRPr/>
            </a:lvl1pPr>
          </a:lstStyle>
          <a:p>
            <a:pPr>
              <a:defRPr/>
            </a:pPr>
            <a:fld id="{BF0080A2-D1F4-4706-B846-0ED65ED2B35E}" type="slidenum">
              <a:rPr lang="nl-NL" altLang="nl-BE"/>
              <a:pPr>
                <a:defRPr/>
              </a:pPr>
              <a:t>‹nr.›</a:t>
            </a:fld>
            <a:endParaRPr lang="nl-NL" altLang="nl-BE" dirty="0"/>
          </a:p>
        </p:txBody>
      </p:sp>
    </p:spTree>
    <p:extLst>
      <p:ext uri="{BB962C8B-B14F-4D97-AF65-F5344CB8AC3E}">
        <p14:creationId xmlns:p14="http://schemas.microsoft.com/office/powerpoint/2010/main" val="38587622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3933067"/>
            <a:ext cx="7772400" cy="1362075"/>
          </a:xfrm>
        </p:spPr>
        <p:txBody>
          <a:bodyPr anchor="t"/>
          <a:lstStyle>
            <a:lvl1pPr algn="l">
              <a:defRPr sz="3000" b="0" i="0" cap="none" baseline="0">
                <a:latin typeface="Verdana" pitchFamily="34" charset="0"/>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722313" y="1988851"/>
            <a:ext cx="7772400" cy="1500187"/>
          </a:xfrm>
        </p:spPr>
        <p:txBody>
          <a:bodyPr anchor="b"/>
          <a:lstStyle>
            <a:lvl1pPr marL="0" indent="0">
              <a:buNone/>
              <a:defRPr sz="1500">
                <a:solidFill>
                  <a:srgbClr val="128015"/>
                </a:solidFill>
              </a:defRPr>
            </a:lvl1pPr>
            <a:lvl2pPr marL="342884" indent="0">
              <a:buNone/>
              <a:defRPr sz="1350"/>
            </a:lvl2pPr>
            <a:lvl3pPr marL="685766" indent="0">
              <a:buNone/>
              <a:defRPr sz="1200"/>
            </a:lvl3pPr>
            <a:lvl4pPr marL="1028649" indent="0">
              <a:buNone/>
              <a:defRPr sz="1050"/>
            </a:lvl4pPr>
            <a:lvl5pPr marL="1371532" indent="0">
              <a:buNone/>
              <a:defRPr sz="1050"/>
            </a:lvl5pPr>
            <a:lvl6pPr marL="1714415" indent="0">
              <a:buNone/>
              <a:defRPr sz="1050"/>
            </a:lvl6pPr>
            <a:lvl7pPr marL="2057297" indent="0">
              <a:buNone/>
              <a:defRPr sz="1050"/>
            </a:lvl7pPr>
            <a:lvl8pPr marL="2400180" indent="0">
              <a:buNone/>
              <a:defRPr sz="1050"/>
            </a:lvl8pPr>
            <a:lvl9pPr marL="2743064" indent="0">
              <a:buNone/>
              <a:defRPr sz="1050"/>
            </a:lvl9pPr>
          </a:lstStyle>
          <a:p>
            <a:pPr lvl="0"/>
            <a:r>
              <a:rPr lang="nl-NL" smtClean="0"/>
              <a:t>Tekststijl van het model bewerken</a:t>
            </a:r>
          </a:p>
        </p:txBody>
      </p:sp>
      <p:sp>
        <p:nvSpPr>
          <p:cNvPr id="4" name="Rectangle 6"/>
          <p:cNvSpPr>
            <a:spLocks noGrp="1" noChangeArrowheads="1"/>
          </p:cNvSpPr>
          <p:nvPr>
            <p:ph type="sldNum" sz="quarter" idx="10"/>
          </p:nvPr>
        </p:nvSpPr>
        <p:spPr>
          <a:ln/>
        </p:spPr>
        <p:txBody>
          <a:bodyPr/>
          <a:lstStyle>
            <a:lvl1pPr>
              <a:defRPr/>
            </a:lvl1pPr>
          </a:lstStyle>
          <a:p>
            <a:pPr>
              <a:defRPr/>
            </a:pPr>
            <a:fld id="{6BB23368-F208-4C52-8601-D46558763984}" type="slidenum">
              <a:rPr lang="nl-NL" altLang="nl-BE"/>
              <a:pPr>
                <a:defRPr/>
              </a:pPr>
              <a:t>‹nr.›</a:t>
            </a:fld>
            <a:endParaRPr lang="nl-NL" altLang="nl-BE" dirty="0"/>
          </a:p>
        </p:txBody>
      </p:sp>
    </p:spTree>
    <p:extLst>
      <p:ext uri="{BB962C8B-B14F-4D97-AF65-F5344CB8AC3E}">
        <p14:creationId xmlns:p14="http://schemas.microsoft.com/office/powerpoint/2010/main" val="277691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691680" y="0"/>
            <a:ext cx="7228484" cy="1143000"/>
          </a:xfrm>
        </p:spPr>
        <p:txBody>
          <a:bodyPr/>
          <a:lstStyle/>
          <a:p>
            <a:r>
              <a:rPr lang="nl-NL" smtClean="0"/>
              <a:t>Klik om de stijl te bewerken</a:t>
            </a:r>
            <a:endParaRPr lang="nl-NL" dirty="0"/>
          </a:p>
        </p:txBody>
      </p:sp>
      <p:sp>
        <p:nvSpPr>
          <p:cNvPr id="3" name="Tijdelijke aanduiding voor inhoud 2"/>
          <p:cNvSpPr>
            <a:spLocks noGrp="1"/>
          </p:cNvSpPr>
          <p:nvPr>
            <p:ph sz="half" idx="1"/>
          </p:nvPr>
        </p:nvSpPr>
        <p:spPr>
          <a:xfrm>
            <a:off x="413538" y="1628779"/>
            <a:ext cx="3968750" cy="470852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4950417" y="1628779"/>
            <a:ext cx="3970337" cy="470852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6"/>
          <p:cNvSpPr>
            <a:spLocks noGrp="1" noChangeArrowheads="1"/>
          </p:cNvSpPr>
          <p:nvPr>
            <p:ph type="sldNum" sz="quarter" idx="10"/>
          </p:nvPr>
        </p:nvSpPr>
        <p:spPr>
          <a:ln/>
        </p:spPr>
        <p:txBody>
          <a:bodyPr/>
          <a:lstStyle>
            <a:lvl1pPr>
              <a:defRPr/>
            </a:lvl1pPr>
          </a:lstStyle>
          <a:p>
            <a:pPr>
              <a:defRPr/>
            </a:pPr>
            <a:fld id="{C96B410A-964E-4E31-BB8E-6306C4A980C2}" type="slidenum">
              <a:rPr lang="nl-NL" altLang="nl-BE"/>
              <a:pPr>
                <a:defRPr/>
              </a:pPr>
              <a:t>‹nr.›</a:t>
            </a:fld>
            <a:endParaRPr lang="nl-NL" altLang="nl-BE" dirty="0"/>
          </a:p>
        </p:txBody>
      </p:sp>
    </p:spTree>
    <p:extLst>
      <p:ext uri="{BB962C8B-B14F-4D97-AF65-F5344CB8AC3E}">
        <p14:creationId xmlns:p14="http://schemas.microsoft.com/office/powerpoint/2010/main" val="318677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691679" y="0"/>
            <a:ext cx="7344371" cy="1124744"/>
          </a:xfrm>
        </p:spPr>
        <p:txBody>
          <a:bodyPr/>
          <a:lstStyle>
            <a:lvl1pPr>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457200" y="1981222"/>
            <a:ext cx="4040188" cy="639762"/>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nl-NL" smtClean="0"/>
              <a:t>Tekststijl van het model bewerken</a:t>
            </a:r>
          </a:p>
        </p:txBody>
      </p:sp>
      <p:sp>
        <p:nvSpPr>
          <p:cNvPr id="4" name="Tijdelijke aanduiding voor inhoud 3"/>
          <p:cNvSpPr>
            <a:spLocks noGrp="1"/>
          </p:cNvSpPr>
          <p:nvPr>
            <p:ph sz="half" idx="2"/>
          </p:nvPr>
        </p:nvSpPr>
        <p:spPr>
          <a:xfrm>
            <a:off x="457200" y="2620984"/>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5" name="Tijdelijke aanduiding voor tekst 4"/>
          <p:cNvSpPr>
            <a:spLocks noGrp="1"/>
          </p:cNvSpPr>
          <p:nvPr>
            <p:ph type="body" sz="quarter" idx="3"/>
          </p:nvPr>
        </p:nvSpPr>
        <p:spPr>
          <a:xfrm>
            <a:off x="4645031" y="1981222"/>
            <a:ext cx="4041775" cy="639762"/>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nl-NL" smtClean="0"/>
              <a:t>Tekststijl van het model bewerken</a:t>
            </a:r>
          </a:p>
        </p:txBody>
      </p:sp>
      <p:sp>
        <p:nvSpPr>
          <p:cNvPr id="6" name="Tijdelijke aanduiding voor inhoud 5"/>
          <p:cNvSpPr>
            <a:spLocks noGrp="1"/>
          </p:cNvSpPr>
          <p:nvPr>
            <p:ph sz="quarter" idx="4"/>
          </p:nvPr>
        </p:nvSpPr>
        <p:spPr>
          <a:xfrm>
            <a:off x="4645031" y="2620984"/>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6"/>
          <p:cNvSpPr>
            <a:spLocks noGrp="1" noChangeArrowheads="1"/>
          </p:cNvSpPr>
          <p:nvPr>
            <p:ph type="sldNum" sz="quarter" idx="10"/>
          </p:nvPr>
        </p:nvSpPr>
        <p:spPr>
          <a:ln/>
        </p:spPr>
        <p:txBody>
          <a:bodyPr/>
          <a:lstStyle>
            <a:lvl1pPr>
              <a:defRPr/>
            </a:lvl1pPr>
          </a:lstStyle>
          <a:p>
            <a:pPr>
              <a:defRPr/>
            </a:pPr>
            <a:fld id="{B3F0FFCC-6C83-42CB-9722-0F3BA08FAF88}" type="slidenum">
              <a:rPr lang="nl-NL" altLang="nl-BE"/>
              <a:pPr>
                <a:defRPr/>
              </a:pPr>
              <a:t>‹nr.›</a:t>
            </a:fld>
            <a:endParaRPr lang="nl-NL" altLang="nl-BE" dirty="0"/>
          </a:p>
        </p:txBody>
      </p:sp>
    </p:spTree>
    <p:extLst>
      <p:ext uri="{BB962C8B-B14F-4D97-AF65-F5344CB8AC3E}">
        <p14:creationId xmlns:p14="http://schemas.microsoft.com/office/powerpoint/2010/main" val="137845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1691680" y="0"/>
            <a:ext cx="7228484" cy="1143000"/>
          </a:xfrm>
        </p:spPr>
        <p:txBody>
          <a:bodyPr/>
          <a:lstStyle/>
          <a:p>
            <a:r>
              <a:rPr lang="nl-NL" smtClean="0"/>
              <a:t>Klik om de stijl te bewerken</a:t>
            </a:r>
            <a:endParaRPr lang="nl-NL" dirty="0"/>
          </a:p>
        </p:txBody>
      </p:sp>
      <p:sp>
        <p:nvSpPr>
          <p:cNvPr id="3" name="Rectangle 6"/>
          <p:cNvSpPr>
            <a:spLocks noGrp="1" noChangeArrowheads="1"/>
          </p:cNvSpPr>
          <p:nvPr>
            <p:ph type="sldNum" sz="quarter" idx="10"/>
          </p:nvPr>
        </p:nvSpPr>
        <p:spPr>
          <a:ln/>
        </p:spPr>
        <p:txBody>
          <a:bodyPr/>
          <a:lstStyle>
            <a:lvl1pPr>
              <a:defRPr/>
            </a:lvl1pPr>
          </a:lstStyle>
          <a:p>
            <a:pPr>
              <a:defRPr/>
            </a:pPr>
            <a:fld id="{43483B5E-C75E-4FFE-9936-DCCD40373026}" type="slidenum">
              <a:rPr lang="nl-NL" altLang="nl-BE"/>
              <a:pPr>
                <a:defRPr/>
              </a:pPr>
              <a:t>‹nr.›</a:t>
            </a:fld>
            <a:endParaRPr lang="nl-NL" altLang="nl-BE" dirty="0"/>
          </a:p>
        </p:txBody>
      </p:sp>
    </p:spTree>
    <p:extLst>
      <p:ext uri="{BB962C8B-B14F-4D97-AF65-F5344CB8AC3E}">
        <p14:creationId xmlns:p14="http://schemas.microsoft.com/office/powerpoint/2010/main" val="4063875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32C69FF7-A677-448E-B66C-C031271827B0}" type="slidenum">
              <a:rPr lang="nl-NL" altLang="nl-BE"/>
              <a:pPr>
                <a:defRPr/>
              </a:pPr>
              <a:t>‹nr.›</a:t>
            </a:fld>
            <a:endParaRPr lang="nl-NL" altLang="nl-BE" dirty="0"/>
          </a:p>
        </p:txBody>
      </p:sp>
    </p:spTree>
    <p:extLst>
      <p:ext uri="{BB962C8B-B14F-4D97-AF65-F5344CB8AC3E}">
        <p14:creationId xmlns:p14="http://schemas.microsoft.com/office/powerpoint/2010/main" val="1749537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Titeldia">
    <p:spTree>
      <p:nvGrpSpPr>
        <p:cNvPr id="1" name=""/>
        <p:cNvGrpSpPr/>
        <p:nvPr/>
      </p:nvGrpSpPr>
      <p:grpSpPr>
        <a:xfrm>
          <a:off x="0" y="0"/>
          <a:ext cx="0" cy="0"/>
          <a:chOff x="0" y="0"/>
          <a:chExt cx="0" cy="0"/>
        </a:xfrm>
      </p:grpSpPr>
      <p:pic>
        <p:nvPicPr>
          <p:cNvPr id="5" name="Afbeelding 8" descr="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 y="-9525"/>
            <a:ext cx="1277541"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jdelijke aanduiding voor afbeelding 2"/>
          <p:cNvSpPr>
            <a:spLocks noGrp="1"/>
          </p:cNvSpPr>
          <p:nvPr>
            <p:ph type="pic" idx="1"/>
          </p:nvPr>
        </p:nvSpPr>
        <p:spPr>
          <a:xfrm>
            <a:off x="1857357" y="714356"/>
            <a:ext cx="5929354" cy="4429156"/>
          </a:xfrm>
        </p:spPr>
        <p:txBody>
          <a:bodyPr/>
          <a:lstStyle>
            <a:lvl1pPr marL="0" indent="0">
              <a:buNone/>
              <a:defRPr sz="2400"/>
            </a:lvl1pPr>
            <a:lvl2pPr marL="342884" indent="0">
              <a:buNone/>
              <a:defRPr sz="2100"/>
            </a:lvl2pPr>
            <a:lvl3pPr marL="685766" indent="0">
              <a:buNone/>
              <a:defRPr sz="1800"/>
            </a:lvl3pPr>
            <a:lvl4pPr marL="1028649" indent="0">
              <a:buNone/>
              <a:defRPr sz="1500"/>
            </a:lvl4pPr>
            <a:lvl5pPr marL="1371532" indent="0">
              <a:buNone/>
              <a:defRPr sz="1500"/>
            </a:lvl5pPr>
            <a:lvl6pPr marL="1714415" indent="0">
              <a:buNone/>
              <a:defRPr sz="1500"/>
            </a:lvl6pPr>
            <a:lvl7pPr marL="2057297" indent="0">
              <a:buNone/>
              <a:defRPr sz="1500"/>
            </a:lvl7pPr>
            <a:lvl8pPr marL="2400180" indent="0">
              <a:buNone/>
              <a:defRPr sz="1500"/>
            </a:lvl8pPr>
            <a:lvl9pPr marL="2743064" indent="0">
              <a:buNone/>
              <a:defRPr sz="1500"/>
            </a:lvl9pPr>
          </a:lstStyle>
          <a:p>
            <a:pPr lvl="0"/>
            <a:r>
              <a:rPr lang="nl-NL" noProof="0" smtClean="0"/>
              <a:t>Klik op het pictogram als u een afbeelding wilt toevoegen</a:t>
            </a:r>
          </a:p>
        </p:txBody>
      </p:sp>
      <p:sp>
        <p:nvSpPr>
          <p:cNvPr id="7" name="Titel 1"/>
          <p:cNvSpPr>
            <a:spLocks noGrp="1"/>
          </p:cNvSpPr>
          <p:nvPr>
            <p:ph type="title"/>
          </p:nvPr>
        </p:nvSpPr>
        <p:spPr>
          <a:xfrm>
            <a:off x="1863726" y="5129234"/>
            <a:ext cx="5922984" cy="566738"/>
          </a:xfrm>
        </p:spPr>
        <p:txBody>
          <a:bodyPr anchor="b"/>
          <a:lstStyle>
            <a:lvl1pPr algn="l">
              <a:defRPr sz="1800" b="0" i="0" baseline="0">
                <a:latin typeface="Verdana" pitchFamily="34" charset="0"/>
              </a:defRPr>
            </a:lvl1pPr>
          </a:lstStyle>
          <a:p>
            <a:r>
              <a:rPr lang="nl-NL" smtClean="0"/>
              <a:t>Klik om de stijl te bewerken</a:t>
            </a:r>
            <a:endParaRPr lang="nl-NL" dirty="0"/>
          </a:p>
        </p:txBody>
      </p:sp>
      <p:sp>
        <p:nvSpPr>
          <p:cNvPr id="8" name="Tijdelijke aanduiding voor tekst 3"/>
          <p:cNvSpPr>
            <a:spLocks noGrp="1"/>
          </p:cNvSpPr>
          <p:nvPr>
            <p:ph type="body" sz="half" idx="2"/>
          </p:nvPr>
        </p:nvSpPr>
        <p:spPr>
          <a:xfrm>
            <a:off x="1863726" y="5695972"/>
            <a:ext cx="5922984" cy="804862"/>
          </a:xfrm>
        </p:spPr>
        <p:txBody>
          <a:bodyPr/>
          <a:lstStyle>
            <a:lvl1pPr marL="0" indent="0">
              <a:buNone/>
              <a:defRPr sz="1350"/>
            </a:lvl1pPr>
            <a:lvl2pPr marL="342884" indent="0">
              <a:buNone/>
              <a:defRPr sz="900"/>
            </a:lvl2pPr>
            <a:lvl3pPr marL="685766" indent="0">
              <a:buNone/>
              <a:defRPr sz="750"/>
            </a:lvl3pPr>
            <a:lvl4pPr marL="1028649" indent="0">
              <a:buNone/>
              <a:defRPr sz="675"/>
            </a:lvl4pPr>
            <a:lvl5pPr marL="1371532" indent="0">
              <a:buNone/>
              <a:defRPr sz="675"/>
            </a:lvl5pPr>
            <a:lvl6pPr marL="1714415" indent="0">
              <a:buNone/>
              <a:defRPr sz="675"/>
            </a:lvl6pPr>
            <a:lvl7pPr marL="2057297" indent="0">
              <a:buNone/>
              <a:defRPr sz="675"/>
            </a:lvl7pPr>
            <a:lvl8pPr marL="2400180" indent="0">
              <a:buNone/>
              <a:defRPr sz="675"/>
            </a:lvl8pPr>
            <a:lvl9pPr marL="2743064" indent="0">
              <a:buNone/>
              <a:defRPr sz="675"/>
            </a:lvl9pPr>
          </a:lstStyle>
          <a:p>
            <a:pPr lvl="0"/>
            <a:r>
              <a:rPr lang="nl-NL" smtClean="0"/>
              <a:t>Tekststijl van het model bewerken</a:t>
            </a:r>
          </a:p>
        </p:txBody>
      </p:sp>
    </p:spTree>
    <p:extLst>
      <p:ext uri="{BB962C8B-B14F-4D97-AF65-F5344CB8AC3E}">
        <p14:creationId xmlns:p14="http://schemas.microsoft.com/office/powerpoint/2010/main" val="2587718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EFEEDD"/>
            </a:gs>
          </a:gsLst>
          <a:lin ang="0" scaled="1"/>
        </a:gra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8537973" y="6442075"/>
            <a:ext cx="606028" cy="27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900">
                <a:solidFill>
                  <a:srgbClr val="128015"/>
                </a:solidFill>
                <a:latin typeface="Verdana" panose="020B0604030504040204" pitchFamily="34" charset="0"/>
              </a:defRPr>
            </a:lvl1pPr>
          </a:lstStyle>
          <a:p>
            <a:pPr>
              <a:defRPr/>
            </a:pPr>
            <a:fld id="{4FB26CFD-B009-41FD-A6D9-5E5DBEDD7291}" type="slidenum">
              <a:rPr lang="nl-NL" altLang="nl-BE"/>
              <a:pPr>
                <a:defRPr/>
              </a:pPr>
              <a:t>‹nr.›</a:t>
            </a:fld>
            <a:endParaRPr lang="nl-NL" altLang="nl-BE" dirty="0"/>
          </a:p>
        </p:txBody>
      </p:sp>
      <p:sp>
        <p:nvSpPr>
          <p:cNvPr id="1027" name="Rectangle 3"/>
          <p:cNvSpPr>
            <a:spLocks noGrp="1" noChangeArrowheads="1"/>
          </p:cNvSpPr>
          <p:nvPr>
            <p:ph type="body" idx="1"/>
          </p:nvPr>
        </p:nvSpPr>
        <p:spPr bwMode="auto">
          <a:xfrm>
            <a:off x="357188" y="1500196"/>
            <a:ext cx="857250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BE" smtClean="0"/>
              <a:t>Klik om de modelstijlen te bewerken</a:t>
            </a:r>
          </a:p>
          <a:p>
            <a:pPr lvl="1"/>
            <a:r>
              <a:rPr lang="nl-NL" altLang="nl-BE" smtClean="0"/>
              <a:t>Tweede niveau</a:t>
            </a:r>
          </a:p>
          <a:p>
            <a:pPr lvl="2"/>
            <a:r>
              <a:rPr lang="nl-NL" altLang="nl-BE" smtClean="0"/>
              <a:t>Derde niveau</a:t>
            </a:r>
          </a:p>
          <a:p>
            <a:pPr lvl="3"/>
            <a:r>
              <a:rPr lang="nl-NL" altLang="nl-BE" smtClean="0"/>
              <a:t>Vierde niveau</a:t>
            </a:r>
          </a:p>
          <a:p>
            <a:pPr lvl="4"/>
            <a:r>
              <a:rPr lang="nl-NL" altLang="nl-BE" smtClean="0"/>
              <a:t>Vijfde niveau</a:t>
            </a:r>
          </a:p>
        </p:txBody>
      </p:sp>
      <p:sp>
        <p:nvSpPr>
          <p:cNvPr id="1028" name="Rectangle 2"/>
          <p:cNvSpPr>
            <a:spLocks noGrp="1" noChangeArrowheads="1"/>
          </p:cNvSpPr>
          <p:nvPr>
            <p:ph type="title"/>
          </p:nvPr>
        </p:nvSpPr>
        <p:spPr bwMode="auto">
          <a:xfrm>
            <a:off x="1277542" y="0"/>
            <a:ext cx="764262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BE" smtClean="0"/>
              <a:t>Klik om de stijl te bewerken</a:t>
            </a:r>
          </a:p>
        </p:txBody>
      </p:sp>
      <p:cxnSp>
        <p:nvCxnSpPr>
          <p:cNvPr id="8" name="Rechte verbindingslijn 7"/>
          <p:cNvCxnSpPr/>
          <p:nvPr/>
        </p:nvCxnSpPr>
        <p:spPr>
          <a:xfrm>
            <a:off x="0" y="1212850"/>
            <a:ext cx="9144000" cy="1588"/>
          </a:xfrm>
          <a:prstGeom prst="line">
            <a:avLst/>
          </a:prstGeom>
          <a:ln>
            <a:solidFill>
              <a:srgbClr val="807F6D"/>
            </a:solidFill>
          </a:ln>
          <a:effectLst>
            <a:outerShdw blurRad="50800" dist="25400" dir="1800000" algn="ctr" rotWithShape="0">
              <a:srgbClr val="BD8630">
                <a:alpha val="60000"/>
              </a:srgbClr>
            </a:outerShdw>
          </a:effectLst>
        </p:spPr>
        <p:style>
          <a:lnRef idx="1">
            <a:schemeClr val="accent1"/>
          </a:lnRef>
          <a:fillRef idx="0">
            <a:schemeClr val="accent1"/>
          </a:fillRef>
          <a:effectRef idx="0">
            <a:schemeClr val="accent1"/>
          </a:effectRef>
          <a:fontRef idx="minor">
            <a:schemeClr val="tx1"/>
          </a:fontRef>
        </p:style>
      </p:cxnSp>
      <p:pic>
        <p:nvPicPr>
          <p:cNvPr id="7" name="Afbeelding 8" descr="LOGO.pn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703388"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3" r:id="rId1"/>
    <p:sldLayoutId id="2147483737" r:id="rId2"/>
    <p:sldLayoutId id="2147483738" r:id="rId3"/>
    <p:sldLayoutId id="2147483739" r:id="rId4"/>
    <p:sldLayoutId id="2147483740" r:id="rId5"/>
    <p:sldLayoutId id="2147483741" r:id="rId6"/>
    <p:sldLayoutId id="2147483742" r:id="rId7"/>
    <p:sldLayoutId id="2147483744" r:id="rId8"/>
  </p:sldLayoutIdLst>
  <p:hf hdr="0" ftr="0" dt="0"/>
  <p:txStyles>
    <p:titleStyle>
      <a:lvl1pPr algn="l" rtl="0" eaLnBrk="1" fontAlgn="base" hangingPunct="1">
        <a:lnSpc>
          <a:spcPts val="2625"/>
        </a:lnSpc>
        <a:spcBef>
          <a:spcPct val="0"/>
        </a:spcBef>
        <a:spcAft>
          <a:spcPct val="0"/>
        </a:spcAft>
        <a:defRPr sz="3300">
          <a:solidFill>
            <a:srgbClr val="222268"/>
          </a:solidFill>
          <a:latin typeface="Calibri" panose="020F0502020204030204" pitchFamily="34" charset="0"/>
          <a:ea typeface="+mj-ea"/>
          <a:cs typeface="+mj-cs"/>
        </a:defRPr>
      </a:lvl1pPr>
      <a:lvl2pPr algn="l" rtl="0" eaLnBrk="1" fontAlgn="base" hangingPunct="1">
        <a:lnSpc>
          <a:spcPts val="2625"/>
        </a:lnSpc>
        <a:spcBef>
          <a:spcPct val="0"/>
        </a:spcBef>
        <a:spcAft>
          <a:spcPct val="0"/>
        </a:spcAft>
        <a:defRPr sz="3300">
          <a:solidFill>
            <a:srgbClr val="222268"/>
          </a:solidFill>
          <a:latin typeface="Calibri" panose="020F0502020204030204" pitchFamily="34" charset="0"/>
        </a:defRPr>
      </a:lvl2pPr>
      <a:lvl3pPr algn="l" rtl="0" eaLnBrk="1" fontAlgn="base" hangingPunct="1">
        <a:lnSpc>
          <a:spcPts val="2625"/>
        </a:lnSpc>
        <a:spcBef>
          <a:spcPct val="0"/>
        </a:spcBef>
        <a:spcAft>
          <a:spcPct val="0"/>
        </a:spcAft>
        <a:defRPr sz="3300">
          <a:solidFill>
            <a:srgbClr val="222268"/>
          </a:solidFill>
          <a:latin typeface="Calibri" panose="020F0502020204030204" pitchFamily="34" charset="0"/>
        </a:defRPr>
      </a:lvl3pPr>
      <a:lvl4pPr algn="l" rtl="0" eaLnBrk="1" fontAlgn="base" hangingPunct="1">
        <a:lnSpc>
          <a:spcPts val="2625"/>
        </a:lnSpc>
        <a:spcBef>
          <a:spcPct val="0"/>
        </a:spcBef>
        <a:spcAft>
          <a:spcPct val="0"/>
        </a:spcAft>
        <a:defRPr sz="3300">
          <a:solidFill>
            <a:srgbClr val="222268"/>
          </a:solidFill>
          <a:latin typeface="Calibri" panose="020F0502020204030204" pitchFamily="34" charset="0"/>
        </a:defRPr>
      </a:lvl4pPr>
      <a:lvl5pPr algn="l" rtl="0" eaLnBrk="1" fontAlgn="base" hangingPunct="1">
        <a:lnSpc>
          <a:spcPts val="2625"/>
        </a:lnSpc>
        <a:spcBef>
          <a:spcPct val="0"/>
        </a:spcBef>
        <a:spcAft>
          <a:spcPct val="0"/>
        </a:spcAft>
        <a:defRPr sz="3300">
          <a:solidFill>
            <a:srgbClr val="222268"/>
          </a:solidFill>
          <a:latin typeface="Calibri" panose="020F0502020204030204" pitchFamily="34" charset="0"/>
        </a:defRPr>
      </a:lvl5pPr>
      <a:lvl6pPr marL="342884" algn="l" rtl="0" eaLnBrk="1" fontAlgn="base" hangingPunct="1">
        <a:spcBef>
          <a:spcPct val="0"/>
        </a:spcBef>
        <a:spcAft>
          <a:spcPct val="0"/>
        </a:spcAft>
        <a:defRPr sz="2700">
          <a:solidFill>
            <a:srgbClr val="1C1C1C"/>
          </a:solidFill>
          <a:latin typeface="Verdana" pitchFamily="34" charset="0"/>
        </a:defRPr>
      </a:lvl6pPr>
      <a:lvl7pPr marL="685766" algn="l" rtl="0" eaLnBrk="1" fontAlgn="base" hangingPunct="1">
        <a:spcBef>
          <a:spcPct val="0"/>
        </a:spcBef>
        <a:spcAft>
          <a:spcPct val="0"/>
        </a:spcAft>
        <a:defRPr sz="2700">
          <a:solidFill>
            <a:srgbClr val="1C1C1C"/>
          </a:solidFill>
          <a:latin typeface="Verdana" pitchFamily="34" charset="0"/>
        </a:defRPr>
      </a:lvl7pPr>
      <a:lvl8pPr marL="1028649" algn="l" rtl="0" eaLnBrk="1" fontAlgn="base" hangingPunct="1">
        <a:spcBef>
          <a:spcPct val="0"/>
        </a:spcBef>
        <a:spcAft>
          <a:spcPct val="0"/>
        </a:spcAft>
        <a:defRPr sz="2700">
          <a:solidFill>
            <a:srgbClr val="1C1C1C"/>
          </a:solidFill>
          <a:latin typeface="Verdana" pitchFamily="34" charset="0"/>
        </a:defRPr>
      </a:lvl8pPr>
      <a:lvl9pPr marL="1371532" algn="l" rtl="0" eaLnBrk="1" fontAlgn="base" hangingPunct="1">
        <a:spcBef>
          <a:spcPct val="0"/>
        </a:spcBef>
        <a:spcAft>
          <a:spcPct val="0"/>
        </a:spcAft>
        <a:defRPr sz="2700">
          <a:solidFill>
            <a:srgbClr val="1C1C1C"/>
          </a:solidFill>
          <a:latin typeface="Verdana" pitchFamily="34" charset="0"/>
        </a:defRPr>
      </a:lvl9pPr>
    </p:titleStyle>
    <p:bodyStyle>
      <a:lvl1pPr marL="257162" indent="-257162" algn="l" rtl="0" eaLnBrk="1" fontAlgn="base" hangingPunct="1">
        <a:spcBef>
          <a:spcPct val="20000"/>
        </a:spcBef>
        <a:spcAft>
          <a:spcPct val="0"/>
        </a:spcAft>
        <a:buFont typeface="Wingdings 3" panose="05040102010807070707" pitchFamily="18" charset="2"/>
        <a:buChar char="ê"/>
        <a:defRPr sz="2700">
          <a:solidFill>
            <a:srgbClr val="222268"/>
          </a:solidFill>
          <a:latin typeface="Calibri" panose="020F0502020204030204" pitchFamily="34" charset="0"/>
          <a:ea typeface="+mn-ea"/>
          <a:cs typeface="+mn-cs"/>
        </a:defRPr>
      </a:lvl1pPr>
      <a:lvl2pPr marL="557185" indent="-214303" algn="l" rtl="0" eaLnBrk="1" fontAlgn="base" hangingPunct="1">
        <a:spcBef>
          <a:spcPct val="20000"/>
        </a:spcBef>
        <a:spcAft>
          <a:spcPct val="0"/>
        </a:spcAft>
        <a:buFont typeface="Wingdings 3" panose="05040102010807070707" pitchFamily="18" charset="2"/>
        <a:buChar char="ê"/>
        <a:defRPr sz="2400">
          <a:solidFill>
            <a:srgbClr val="128015"/>
          </a:solidFill>
          <a:latin typeface="Calibri" panose="020F0502020204030204" pitchFamily="34" charset="0"/>
        </a:defRPr>
      </a:lvl2pPr>
      <a:lvl3pPr marL="857207" indent="-171442" algn="l" rtl="0" eaLnBrk="1" fontAlgn="base" hangingPunct="1">
        <a:spcBef>
          <a:spcPct val="20000"/>
        </a:spcBef>
        <a:spcAft>
          <a:spcPct val="0"/>
        </a:spcAft>
        <a:buFont typeface="Wingdings 3" panose="05040102010807070707" pitchFamily="18" charset="2"/>
        <a:buChar char="ê"/>
        <a:defRPr sz="2100">
          <a:solidFill>
            <a:srgbClr val="222268"/>
          </a:solidFill>
          <a:latin typeface="Calibri" panose="020F0502020204030204" pitchFamily="34" charset="0"/>
        </a:defRPr>
      </a:lvl3pPr>
      <a:lvl4pPr marL="1200090" indent="-171442" algn="l" rtl="0" eaLnBrk="1" fontAlgn="base" hangingPunct="1">
        <a:spcBef>
          <a:spcPct val="20000"/>
        </a:spcBef>
        <a:spcAft>
          <a:spcPct val="0"/>
        </a:spcAft>
        <a:buFont typeface="Wingdings 3" panose="05040102010807070707" pitchFamily="18" charset="2"/>
        <a:buChar char="ê"/>
        <a:defRPr sz="1800">
          <a:solidFill>
            <a:srgbClr val="128015"/>
          </a:solidFill>
          <a:latin typeface="Calibri" panose="020F0502020204030204" pitchFamily="34" charset="0"/>
        </a:defRPr>
      </a:lvl4pPr>
      <a:lvl5pPr marL="1542974" indent="-171442" algn="l" rtl="0" eaLnBrk="1" fontAlgn="base" hangingPunct="1">
        <a:spcBef>
          <a:spcPct val="20000"/>
        </a:spcBef>
        <a:spcAft>
          <a:spcPct val="0"/>
        </a:spcAft>
        <a:buFont typeface="Wingdings 3" panose="05040102010807070707" pitchFamily="18" charset="2"/>
        <a:buChar char="ê"/>
        <a:defRPr sz="1500">
          <a:solidFill>
            <a:srgbClr val="222268"/>
          </a:solidFill>
          <a:latin typeface="Calibri" panose="020F0502020204030204" pitchFamily="34" charset="0"/>
        </a:defRPr>
      </a:lvl5pPr>
      <a:lvl6pPr marL="1885856" indent="-171442" algn="l" rtl="0" eaLnBrk="1" fontAlgn="base" hangingPunct="1">
        <a:spcBef>
          <a:spcPct val="20000"/>
        </a:spcBef>
        <a:spcAft>
          <a:spcPct val="0"/>
        </a:spcAft>
        <a:buFont typeface="Wingdings 3" pitchFamily="18" charset="2"/>
        <a:buChar char="ê"/>
        <a:defRPr sz="1500">
          <a:solidFill>
            <a:srgbClr val="1C1C1C"/>
          </a:solidFill>
          <a:latin typeface="+mn-lt"/>
        </a:defRPr>
      </a:lvl6pPr>
      <a:lvl7pPr marL="2228739" indent="-171442" algn="l" rtl="0" eaLnBrk="1" fontAlgn="base" hangingPunct="1">
        <a:spcBef>
          <a:spcPct val="20000"/>
        </a:spcBef>
        <a:spcAft>
          <a:spcPct val="0"/>
        </a:spcAft>
        <a:buFont typeface="Wingdings 3" pitchFamily="18" charset="2"/>
        <a:buChar char="ê"/>
        <a:defRPr sz="1500">
          <a:solidFill>
            <a:srgbClr val="1C1C1C"/>
          </a:solidFill>
          <a:latin typeface="+mn-lt"/>
        </a:defRPr>
      </a:lvl7pPr>
      <a:lvl8pPr marL="2571622" indent="-171442" algn="l" rtl="0" eaLnBrk="1" fontAlgn="base" hangingPunct="1">
        <a:spcBef>
          <a:spcPct val="20000"/>
        </a:spcBef>
        <a:spcAft>
          <a:spcPct val="0"/>
        </a:spcAft>
        <a:buFont typeface="Wingdings 3" pitchFamily="18" charset="2"/>
        <a:buChar char="ê"/>
        <a:defRPr sz="1500">
          <a:solidFill>
            <a:srgbClr val="1C1C1C"/>
          </a:solidFill>
          <a:latin typeface="+mn-lt"/>
        </a:defRPr>
      </a:lvl8pPr>
      <a:lvl9pPr marL="2914505" indent="-171442" algn="l" rtl="0" eaLnBrk="1" fontAlgn="base" hangingPunct="1">
        <a:spcBef>
          <a:spcPct val="20000"/>
        </a:spcBef>
        <a:spcAft>
          <a:spcPct val="0"/>
        </a:spcAft>
        <a:buFont typeface="Wingdings 3" pitchFamily="18" charset="2"/>
        <a:buChar char="ê"/>
        <a:defRPr sz="1500">
          <a:solidFill>
            <a:srgbClr val="1C1C1C"/>
          </a:solidFill>
          <a:latin typeface="+mn-lt"/>
        </a:defRPr>
      </a:lvl9pPr>
    </p:bodyStyle>
    <p:otherStyle>
      <a:defPPr>
        <a:defRPr lang="nl-NL"/>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42038" y="2417907"/>
            <a:ext cx="7772400" cy="1102519"/>
          </a:xfrm>
        </p:spPr>
        <p:txBody>
          <a:bodyPr/>
          <a:lstStyle/>
          <a:p>
            <a:pPr>
              <a:lnSpc>
                <a:spcPct val="100000"/>
              </a:lnSpc>
            </a:pPr>
            <a:r>
              <a:rPr lang="nl-BE" sz="4400" dirty="0" smtClean="0"/>
              <a:t>Ontwerpeisen en aanbevelingen VCLB</a:t>
            </a:r>
            <a:endParaRPr lang="nl-BE" sz="4400" dirty="0"/>
          </a:p>
        </p:txBody>
      </p:sp>
    </p:spTree>
    <p:extLst>
      <p:ext uri="{BB962C8B-B14F-4D97-AF65-F5344CB8AC3E}">
        <p14:creationId xmlns:p14="http://schemas.microsoft.com/office/powerpoint/2010/main" val="9986181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Ontwerpeis 3</a:t>
            </a:r>
            <a:endParaRPr lang="en-US" dirty="0"/>
          </a:p>
        </p:txBody>
      </p:sp>
      <p:sp>
        <p:nvSpPr>
          <p:cNvPr id="3" name="Tijdelijke aanduiding voor inhoud 2"/>
          <p:cNvSpPr>
            <a:spLocks noGrp="1"/>
          </p:cNvSpPr>
          <p:nvPr>
            <p:ph idx="1"/>
          </p:nvPr>
        </p:nvSpPr>
        <p:spPr/>
        <p:txBody>
          <a:bodyPr/>
          <a:lstStyle/>
          <a:p>
            <a:pPr lvl="1"/>
            <a:r>
              <a:rPr lang="nl-BE" sz="2400" b="1" dirty="0"/>
              <a:t>Aanbeveling</a:t>
            </a:r>
            <a:r>
              <a:rPr lang="nl-BE" sz="2400" dirty="0"/>
              <a:t>: binnen de raad van bestuur worden het belang en de bijhorende taken, verantwoordelijkheden en bevoegdheden van een competente voorzitter expliciet uitgewerkt en geïmplementeerd. </a:t>
            </a:r>
            <a:endParaRPr lang="nl-BE" sz="2400" dirty="0" smtClean="0"/>
          </a:p>
          <a:p>
            <a:pPr lvl="1"/>
            <a:r>
              <a:rPr lang="nl-BE" sz="2400" b="1" dirty="0" smtClean="0"/>
              <a:t>Aanbeveling</a:t>
            </a:r>
            <a:r>
              <a:rPr lang="nl-BE" sz="2400" dirty="0"/>
              <a:t>: de taken, bevoegdheden en verantwoordelijkheden van de directie worden opgesteld conform het ‘ontwerp van functiebeschrijving directie VCLB’ en worden opgenomen in een intern reglement.</a:t>
            </a:r>
            <a:endParaRPr lang="en-US" sz="2400" dirty="0"/>
          </a:p>
          <a:p>
            <a:pPr lvl="1"/>
            <a:r>
              <a:rPr lang="nl-BE" sz="2400" b="1" dirty="0"/>
              <a:t>Aanbeveling</a:t>
            </a:r>
            <a:r>
              <a:rPr lang="nl-BE" sz="2400" dirty="0"/>
              <a:t>: er is een sterke betrokkenheid van de raad van bestuur met het operationeel management, met name de directie(s), die hand in hand gaat met voldoende afstandelijkheid. </a:t>
            </a:r>
            <a:endParaRPr lang="en-US" sz="2400" dirty="0"/>
          </a:p>
          <a:p>
            <a:endParaRPr lang="en-US"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10</a:t>
            </a:fld>
            <a:endParaRPr lang="nl-NL" altLang="nl-BE" dirty="0"/>
          </a:p>
        </p:txBody>
      </p:sp>
    </p:spTree>
    <p:extLst>
      <p:ext uri="{BB962C8B-B14F-4D97-AF65-F5344CB8AC3E}">
        <p14:creationId xmlns:p14="http://schemas.microsoft.com/office/powerpoint/2010/main" val="4195912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Ontwerpeis 3</a:t>
            </a:r>
            <a:endParaRPr lang="en-US" dirty="0"/>
          </a:p>
        </p:txBody>
      </p:sp>
      <p:sp>
        <p:nvSpPr>
          <p:cNvPr id="3" name="Tijdelijke aanduiding voor inhoud 2"/>
          <p:cNvSpPr>
            <a:spLocks noGrp="1"/>
          </p:cNvSpPr>
          <p:nvPr>
            <p:ph idx="1"/>
          </p:nvPr>
        </p:nvSpPr>
        <p:spPr/>
        <p:txBody>
          <a:bodyPr/>
          <a:lstStyle/>
          <a:p>
            <a:pPr lvl="1"/>
            <a:r>
              <a:rPr lang="nl-BE" sz="2400" b="1" dirty="0"/>
              <a:t>Aanbeveling</a:t>
            </a:r>
            <a:r>
              <a:rPr lang="nl-BE" sz="2400" dirty="0"/>
              <a:t>: er worden duidelijke afspraken gemaakt om de taakneming van de leden van de raad van bestuur en de directie te realiseren. </a:t>
            </a:r>
            <a:endParaRPr lang="en-US" sz="2400" dirty="0"/>
          </a:p>
          <a:p>
            <a:pPr lvl="1"/>
            <a:r>
              <a:rPr lang="nl-BE" sz="2400" b="1" dirty="0"/>
              <a:t>Aanbeveling</a:t>
            </a:r>
            <a:r>
              <a:rPr lang="nl-BE" sz="2400" dirty="0"/>
              <a:t>: er worden duidelijke afspraken gemaakt om de taakvastheid van de leden van de raad van bestuur en de directie te realiseren.  </a:t>
            </a:r>
            <a:endParaRPr lang="en-US" sz="2400"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11</a:t>
            </a:fld>
            <a:endParaRPr lang="nl-NL" altLang="nl-BE" dirty="0"/>
          </a:p>
        </p:txBody>
      </p:sp>
    </p:spTree>
    <p:extLst>
      <p:ext uri="{BB962C8B-B14F-4D97-AF65-F5344CB8AC3E}">
        <p14:creationId xmlns:p14="http://schemas.microsoft.com/office/powerpoint/2010/main" val="42500594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3</a:t>
            </a:r>
            <a:endParaRPr lang="en-US" dirty="0"/>
          </a:p>
        </p:txBody>
      </p:sp>
      <p:sp>
        <p:nvSpPr>
          <p:cNvPr id="3" name="Tijdelijke aanduiding voor inhoud 2"/>
          <p:cNvSpPr>
            <a:spLocks noGrp="1"/>
          </p:cNvSpPr>
          <p:nvPr>
            <p:ph idx="1"/>
          </p:nvPr>
        </p:nvSpPr>
        <p:spPr/>
        <p:txBody>
          <a:bodyPr/>
          <a:lstStyle/>
          <a:p>
            <a:pPr lvl="0">
              <a:spcAft>
                <a:spcPts val="1200"/>
              </a:spcAft>
            </a:pPr>
            <a:r>
              <a:rPr lang="nl-BE" sz="2800" b="1" dirty="0"/>
              <a:t>Aanbevelingen met betrekking tot de wijze van samenwerking van de lokale CLB-organisatiestructuren met de </a:t>
            </a:r>
            <a:r>
              <a:rPr lang="nl-BE" sz="2800" b="1" dirty="0" smtClean="0"/>
              <a:t>VCLB-Koepelorganisatiestructuren</a:t>
            </a:r>
            <a:endParaRPr lang="nl-BE" sz="2400" dirty="0" smtClean="0"/>
          </a:p>
          <a:p>
            <a:pPr lvl="1"/>
            <a:r>
              <a:rPr lang="nl-BE" sz="2400" b="1" dirty="0" smtClean="0"/>
              <a:t>Aanbeveling</a:t>
            </a:r>
            <a:r>
              <a:rPr lang="nl-BE" sz="2400" dirty="0"/>
              <a:t>: in een intern reglement wordt de wijze waarop de drie organisatiestructuren zich vertegenwoordigd weten in de organisatiestructuren in de Koepel en de wijze waarop de beslissingen die daar genomen worden, meegenomen worden in het centrumbeleid, opgenomen.</a:t>
            </a:r>
            <a:endParaRPr lang="en-US" sz="2400" dirty="0"/>
          </a:p>
          <a:p>
            <a:pPr lvl="1"/>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12</a:t>
            </a:fld>
            <a:endParaRPr lang="nl-NL" altLang="nl-BE" dirty="0"/>
          </a:p>
        </p:txBody>
      </p:sp>
    </p:spTree>
    <p:extLst>
      <p:ext uri="{BB962C8B-B14F-4D97-AF65-F5344CB8AC3E}">
        <p14:creationId xmlns:p14="http://schemas.microsoft.com/office/powerpoint/2010/main" val="31128863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3</a:t>
            </a:r>
            <a:endParaRPr lang="en-US" dirty="0"/>
          </a:p>
        </p:txBody>
      </p:sp>
      <p:sp>
        <p:nvSpPr>
          <p:cNvPr id="3" name="Tijdelijke aanduiding voor inhoud 2"/>
          <p:cNvSpPr>
            <a:spLocks noGrp="1"/>
          </p:cNvSpPr>
          <p:nvPr>
            <p:ph idx="1"/>
          </p:nvPr>
        </p:nvSpPr>
        <p:spPr/>
        <p:txBody>
          <a:bodyPr/>
          <a:lstStyle/>
          <a:p>
            <a:pPr lvl="1"/>
            <a:r>
              <a:rPr lang="nl-BE" sz="2400" b="1" dirty="0"/>
              <a:t>Aanbeveling</a:t>
            </a:r>
            <a:r>
              <a:rPr lang="nl-BE" sz="2400" dirty="0"/>
              <a:t>: de lokale CLB-besturen behorend tot de verschillende provincies organiseren een samenwerking (of gaan een fusie aan) om 2 afgevaardigden per provincie af te vaardigen naar de raad van bestuur van de VCLB-Koepel. Deze 2 afgevaardigden zijn gemandateerd om beslissingen op Koepelniveau te nemen die gelden voor alle leden CLB’s behorend tot de Koepel. </a:t>
            </a:r>
            <a:endParaRPr lang="en-US" sz="2400" dirty="0"/>
          </a:p>
          <a:p>
            <a:pPr lvl="1"/>
            <a:r>
              <a:rPr lang="nl-BE" sz="2400" b="1" dirty="0"/>
              <a:t>Aanbeveling</a:t>
            </a:r>
            <a:r>
              <a:rPr lang="nl-BE" sz="2400" dirty="0"/>
              <a:t>: de organisatiestructuren van de lokale CLB’s houden bij hun beleid rekening met de afspraken die ze maken binnen de VCLB-Koepelstructuren en geven aan waarom zij van een richtlijn afwijken (‘</a:t>
            </a:r>
            <a:r>
              <a:rPr lang="nl-BE" sz="2400" dirty="0" err="1"/>
              <a:t>explain</a:t>
            </a:r>
            <a:r>
              <a:rPr lang="nl-BE" sz="2400" dirty="0"/>
              <a:t>’-houding). In het intern reglement wordt opgenomen hoe deze </a:t>
            </a:r>
            <a:r>
              <a:rPr lang="nl-BE" sz="2400" dirty="0" err="1"/>
              <a:t>aftoetsing</a:t>
            </a:r>
            <a:r>
              <a:rPr lang="nl-BE" sz="2400" dirty="0"/>
              <a:t> en verklaring van afwijking worden gehanteerd.</a:t>
            </a:r>
            <a:endParaRPr lang="en-US" sz="2400"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13</a:t>
            </a:fld>
            <a:endParaRPr lang="nl-NL" altLang="nl-BE" dirty="0"/>
          </a:p>
        </p:txBody>
      </p:sp>
    </p:spTree>
    <p:extLst>
      <p:ext uri="{BB962C8B-B14F-4D97-AF65-F5344CB8AC3E}">
        <p14:creationId xmlns:p14="http://schemas.microsoft.com/office/powerpoint/2010/main" val="1098718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4</a:t>
            </a:r>
            <a:endParaRPr lang="en-US" dirty="0"/>
          </a:p>
        </p:txBody>
      </p:sp>
      <p:sp>
        <p:nvSpPr>
          <p:cNvPr id="3" name="Tijdelijke aanduiding voor inhoud 2"/>
          <p:cNvSpPr>
            <a:spLocks noGrp="1"/>
          </p:cNvSpPr>
          <p:nvPr>
            <p:ph idx="1"/>
          </p:nvPr>
        </p:nvSpPr>
        <p:spPr/>
        <p:txBody>
          <a:bodyPr/>
          <a:lstStyle/>
          <a:p>
            <a:pPr marL="0" lvl="0" indent="0">
              <a:buNone/>
            </a:pPr>
            <a:endParaRPr lang="nl-BE" b="1" dirty="0" smtClean="0"/>
          </a:p>
          <a:p>
            <a:pPr marL="0" lvl="0" indent="0">
              <a:buNone/>
            </a:pPr>
            <a:endParaRPr lang="nl-BE" b="1" dirty="0"/>
          </a:p>
          <a:p>
            <a:pPr marL="0" lvl="0" indent="0" algn="ctr">
              <a:buNone/>
            </a:pPr>
            <a:r>
              <a:rPr lang="nl-BE" b="1" dirty="0" smtClean="0"/>
              <a:t>Ontwerpeis </a:t>
            </a:r>
            <a:r>
              <a:rPr lang="nl-BE" b="1" dirty="0"/>
              <a:t>4: er is een performante samenstelling van de 3 organisatiestructuren van de lokale CLB’s. </a:t>
            </a:r>
            <a:endParaRPr lang="en-US"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14</a:t>
            </a:fld>
            <a:endParaRPr lang="nl-NL" altLang="nl-BE" dirty="0"/>
          </a:p>
        </p:txBody>
      </p:sp>
    </p:spTree>
    <p:extLst>
      <p:ext uri="{BB962C8B-B14F-4D97-AF65-F5344CB8AC3E}">
        <p14:creationId xmlns:p14="http://schemas.microsoft.com/office/powerpoint/2010/main" val="2956607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4</a:t>
            </a:r>
            <a:endParaRPr lang="en-US" dirty="0"/>
          </a:p>
        </p:txBody>
      </p:sp>
      <p:sp>
        <p:nvSpPr>
          <p:cNvPr id="3" name="Tijdelijke aanduiding voor inhoud 2"/>
          <p:cNvSpPr>
            <a:spLocks noGrp="1"/>
          </p:cNvSpPr>
          <p:nvPr>
            <p:ph idx="1"/>
          </p:nvPr>
        </p:nvSpPr>
        <p:spPr/>
        <p:txBody>
          <a:bodyPr/>
          <a:lstStyle/>
          <a:p>
            <a:r>
              <a:rPr lang="nl-BE" sz="2400" b="1" dirty="0"/>
              <a:t>Sub-ontwerpeis 4.1.: er is een ‘diverse’ samenstelling van de organisatiestructuren</a:t>
            </a:r>
            <a:r>
              <a:rPr lang="nl-BE" sz="2400" b="1" dirty="0" smtClean="0"/>
              <a:t>.</a:t>
            </a:r>
            <a:endParaRPr lang="nl-BE" sz="2000" dirty="0" smtClean="0"/>
          </a:p>
          <a:p>
            <a:pPr lvl="1"/>
            <a:r>
              <a:rPr lang="nl-BE" sz="2000" b="1" dirty="0" smtClean="0"/>
              <a:t>Aanbeveling</a:t>
            </a:r>
            <a:r>
              <a:rPr lang="nl-BE" sz="2000" dirty="0"/>
              <a:t>: er zijn voldoende competenties aanwezig om de belangrijkste verschillende functiedomeinen te beheren en kwalitatief de </a:t>
            </a:r>
            <a:r>
              <a:rPr lang="nl-BE" sz="2000" dirty="0" err="1"/>
              <a:t>toezichtsfunctie</a:t>
            </a:r>
            <a:r>
              <a:rPr lang="nl-BE" sz="2000" dirty="0"/>
              <a:t> te kunnen vervullen. </a:t>
            </a:r>
            <a:endParaRPr lang="en-US" sz="2000" dirty="0"/>
          </a:p>
          <a:p>
            <a:pPr lvl="1"/>
            <a:r>
              <a:rPr lang="nl-BE" sz="2000" b="1" dirty="0"/>
              <a:t>Aanbeveling</a:t>
            </a:r>
            <a:r>
              <a:rPr lang="nl-BE" sz="2000" dirty="0"/>
              <a:t>: inzake de samenstelling van de organen </a:t>
            </a:r>
            <a:r>
              <a:rPr lang="nl-BE" sz="2000" dirty="0" smtClean="0"/>
              <a:t>sommen we enkele aanbevelingen op (…). </a:t>
            </a:r>
            <a:endParaRPr lang="en-US" sz="2000" dirty="0"/>
          </a:p>
          <a:p>
            <a:pPr lvl="1"/>
            <a:r>
              <a:rPr lang="nl-BE" sz="2000" b="1" dirty="0"/>
              <a:t>Aanbeveling</a:t>
            </a:r>
            <a:r>
              <a:rPr lang="nl-BE" sz="2000" dirty="0"/>
              <a:t>: er wordt gestreefd naar zowel gender- als leeftijdsdiversiteit. </a:t>
            </a:r>
            <a:endParaRPr lang="en-US" sz="2000" dirty="0"/>
          </a:p>
          <a:p>
            <a:pPr lvl="1"/>
            <a:r>
              <a:rPr lang="nl-BE" sz="2000" b="1" dirty="0"/>
              <a:t>Aanbeveling</a:t>
            </a:r>
            <a:r>
              <a:rPr lang="nl-BE" sz="2000" dirty="0"/>
              <a:t>: er wordt gestreefd naar een vertegenwoordiging van onze prioritaire doelgroepen in de raad van bestuur en Algemene Vergadering.</a:t>
            </a:r>
            <a:endParaRPr lang="en-US" sz="2000" dirty="0"/>
          </a:p>
          <a:p>
            <a:pPr lvl="1"/>
            <a:r>
              <a:rPr lang="nl-BE" sz="2000" b="1" dirty="0"/>
              <a:t>Aanbeveling</a:t>
            </a:r>
            <a:r>
              <a:rPr lang="nl-BE" sz="2000" dirty="0"/>
              <a:t>: er worden externe bestuurders in de raad van bestuur opgenomen. </a:t>
            </a:r>
            <a:endParaRPr lang="en-US" sz="2000" dirty="0"/>
          </a:p>
          <a:p>
            <a:pPr lvl="1"/>
            <a:r>
              <a:rPr lang="nl-BE" sz="2000" b="1" dirty="0"/>
              <a:t>Aanbeveling</a:t>
            </a:r>
            <a:r>
              <a:rPr lang="nl-BE" sz="2000" dirty="0"/>
              <a:t>: er wordt nagedacht over hoe de raad van bestuur voeling kan houden met scholen die niet behoren tot het vrije net. Eventueel kan een externe bestuurder aangenomen worden die deze rol kan vervullen. </a:t>
            </a:r>
            <a:endParaRPr lang="en-US" sz="2000"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15</a:t>
            </a:fld>
            <a:endParaRPr lang="nl-NL" altLang="nl-BE" dirty="0"/>
          </a:p>
        </p:txBody>
      </p:sp>
    </p:spTree>
    <p:extLst>
      <p:ext uri="{BB962C8B-B14F-4D97-AF65-F5344CB8AC3E}">
        <p14:creationId xmlns:p14="http://schemas.microsoft.com/office/powerpoint/2010/main" val="39036328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4</a:t>
            </a:r>
            <a:endParaRPr lang="en-US" dirty="0"/>
          </a:p>
        </p:txBody>
      </p:sp>
      <p:sp>
        <p:nvSpPr>
          <p:cNvPr id="3" name="Tijdelijke aanduiding voor inhoud 2"/>
          <p:cNvSpPr>
            <a:spLocks noGrp="1"/>
          </p:cNvSpPr>
          <p:nvPr>
            <p:ph idx="1"/>
          </p:nvPr>
        </p:nvSpPr>
        <p:spPr/>
        <p:txBody>
          <a:bodyPr/>
          <a:lstStyle/>
          <a:p>
            <a:pPr lvl="0"/>
            <a:r>
              <a:rPr lang="nl-BE" sz="2800" b="1" dirty="0"/>
              <a:t>Sub-ontwerpeis 4.2.: de onafhankelijkheid van de leden van de structuren wordt gewaarborgd. </a:t>
            </a:r>
            <a:endParaRPr lang="en-US" sz="2800" dirty="0"/>
          </a:p>
          <a:p>
            <a:pPr lvl="1"/>
            <a:r>
              <a:rPr lang="nl-BE" sz="2400" b="1" dirty="0"/>
              <a:t>Aanbeveling</a:t>
            </a:r>
            <a:r>
              <a:rPr lang="nl-BE" sz="2400" dirty="0"/>
              <a:t>: er is geen cumul mogelijk tussen lid van de directie of personeelslid van de organisatie en lid van de raad van bestuur. </a:t>
            </a:r>
            <a:endParaRPr lang="en-US" sz="2400" dirty="0"/>
          </a:p>
          <a:p>
            <a:pPr lvl="1"/>
            <a:r>
              <a:rPr lang="nl-BE" sz="2400" b="1" dirty="0"/>
              <a:t>Aanbeveling</a:t>
            </a:r>
            <a:r>
              <a:rPr lang="nl-BE" sz="2400" dirty="0"/>
              <a:t>: er is geen cumul mogelijk tussen een directeur van een school die een contract heeft met een van de CLB’s behorende tot het bestuur en een lid van de raad van bestuur. </a:t>
            </a:r>
            <a:endParaRPr lang="en-US" sz="2400" dirty="0"/>
          </a:p>
          <a:p>
            <a:pPr lvl="1"/>
            <a:r>
              <a:rPr lang="nl-BE" sz="2400" b="1" dirty="0"/>
              <a:t>Aanbeveling</a:t>
            </a:r>
            <a:r>
              <a:rPr lang="nl-BE" sz="2400" dirty="0"/>
              <a:t>: er wordt aan de leden van de verschillende structuren een constructieve en open houding gevraagd inzake het geven en ontvangen van kritische input. </a:t>
            </a:r>
            <a:endParaRPr lang="en-US" sz="2400"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16</a:t>
            </a:fld>
            <a:endParaRPr lang="nl-NL" altLang="nl-BE" dirty="0"/>
          </a:p>
        </p:txBody>
      </p:sp>
    </p:spTree>
    <p:extLst>
      <p:ext uri="{BB962C8B-B14F-4D97-AF65-F5344CB8AC3E}">
        <p14:creationId xmlns:p14="http://schemas.microsoft.com/office/powerpoint/2010/main" val="34095726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4</a:t>
            </a:r>
            <a:endParaRPr lang="en-US" dirty="0"/>
          </a:p>
        </p:txBody>
      </p:sp>
      <p:sp>
        <p:nvSpPr>
          <p:cNvPr id="3" name="Tijdelijke aanduiding voor inhoud 2"/>
          <p:cNvSpPr>
            <a:spLocks noGrp="1"/>
          </p:cNvSpPr>
          <p:nvPr>
            <p:ph idx="1"/>
          </p:nvPr>
        </p:nvSpPr>
        <p:spPr/>
        <p:txBody>
          <a:bodyPr/>
          <a:lstStyle/>
          <a:p>
            <a:pPr lvl="0"/>
            <a:r>
              <a:rPr lang="nl-BE" sz="2800" b="1" dirty="0"/>
              <a:t>Sub-ontwerpeis 4.3: een professionele samenwerking tussen de leden van de structuren wordt gefaciliteerd. </a:t>
            </a:r>
            <a:endParaRPr lang="en-US" sz="2800" dirty="0"/>
          </a:p>
          <a:p>
            <a:pPr lvl="1"/>
            <a:r>
              <a:rPr lang="nl-BE" sz="2400" b="1" dirty="0"/>
              <a:t>Aanbeveling</a:t>
            </a:r>
            <a:r>
              <a:rPr lang="nl-BE" sz="2400" dirty="0"/>
              <a:t>: het collegiaal karakter van de samenwerking tussen de leden van de verschillende structuren staat voorop. De meerwaarde zit net in de constructieve wisselwerking tussen de leden van de structuren. </a:t>
            </a:r>
            <a:endParaRPr lang="en-US" sz="2400" dirty="0"/>
          </a:p>
          <a:p>
            <a:pPr lvl="1"/>
            <a:r>
              <a:rPr lang="nl-BE" sz="2400" b="1" dirty="0"/>
              <a:t>Aanbeveling</a:t>
            </a:r>
            <a:r>
              <a:rPr lang="nl-BE" sz="2400" dirty="0"/>
              <a:t>: de formele wijze van samenwerking tussen de leden van de structuren wordt in het intern huishoudelijk reglement opgenomen. </a:t>
            </a:r>
            <a:endParaRPr lang="en-US" sz="2400" dirty="0"/>
          </a:p>
          <a:p>
            <a:pPr lvl="1"/>
            <a:r>
              <a:rPr lang="nl-BE" sz="2400" b="1" dirty="0"/>
              <a:t>Aanbeveling</a:t>
            </a:r>
            <a:r>
              <a:rPr lang="nl-BE" sz="2400" dirty="0"/>
              <a:t>: voor leden van de raad van bestuur worden volgende rechten en plichten (conform Code </a:t>
            </a:r>
            <a:r>
              <a:rPr lang="nl-BE" sz="2400" dirty="0" err="1"/>
              <a:t>Buysse</a:t>
            </a:r>
            <a:r>
              <a:rPr lang="nl-BE" sz="2400" dirty="0"/>
              <a:t>) opgenomen in intern reglement.</a:t>
            </a:r>
            <a:endParaRPr lang="en-US" sz="2400"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17</a:t>
            </a:fld>
            <a:endParaRPr lang="nl-NL" altLang="nl-BE" dirty="0"/>
          </a:p>
        </p:txBody>
      </p:sp>
    </p:spTree>
    <p:extLst>
      <p:ext uri="{BB962C8B-B14F-4D97-AF65-F5344CB8AC3E}">
        <p14:creationId xmlns:p14="http://schemas.microsoft.com/office/powerpoint/2010/main" val="38673123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4</a:t>
            </a:r>
            <a:endParaRPr lang="en-US" dirty="0"/>
          </a:p>
        </p:txBody>
      </p:sp>
      <p:sp>
        <p:nvSpPr>
          <p:cNvPr id="3" name="Tijdelijke aanduiding voor inhoud 2"/>
          <p:cNvSpPr>
            <a:spLocks noGrp="1"/>
          </p:cNvSpPr>
          <p:nvPr>
            <p:ph idx="1"/>
          </p:nvPr>
        </p:nvSpPr>
        <p:spPr/>
        <p:txBody>
          <a:bodyPr/>
          <a:lstStyle/>
          <a:p>
            <a:pPr lvl="0"/>
            <a:r>
              <a:rPr lang="nl-BE" sz="2800" b="1" dirty="0"/>
              <a:t>Sub-ontwerpeis 4.4: een transparante, professionele rekrutering en selectie van de leden van de structuren wordt verzekerd. </a:t>
            </a:r>
            <a:endParaRPr lang="en-US" sz="2800" dirty="0"/>
          </a:p>
          <a:p>
            <a:pPr lvl="1"/>
            <a:r>
              <a:rPr lang="nl-BE" sz="2400" b="1" dirty="0"/>
              <a:t>Aanbeveling</a:t>
            </a:r>
            <a:r>
              <a:rPr lang="nl-BE" sz="2400" dirty="0"/>
              <a:t>: er wordt een rekrutering- en selectieprocedure voor leden/bestuurders opgesteld, rekening houdend met vooropgestelde samenstelling van de raad van bestuur (bepaald in 4.1).</a:t>
            </a:r>
            <a:endParaRPr lang="en-US" sz="2400" dirty="0"/>
          </a:p>
          <a:p>
            <a:pPr lvl="1"/>
            <a:r>
              <a:rPr lang="nl-BE" sz="2400" b="1" dirty="0"/>
              <a:t>Aanbeveling</a:t>
            </a:r>
            <a:r>
              <a:rPr lang="nl-BE" sz="2400" dirty="0"/>
              <a:t>: er wordt een benoemingsprocedure voor bestuurders/leden van de organisatiestructuren voorzien. </a:t>
            </a:r>
            <a:endParaRPr lang="en-US" sz="2400" dirty="0"/>
          </a:p>
          <a:p>
            <a:pPr lvl="1"/>
            <a:r>
              <a:rPr lang="nl-BE" sz="2400" b="1" dirty="0"/>
              <a:t>Aanbeveling</a:t>
            </a:r>
            <a:r>
              <a:rPr lang="nl-BE" sz="2400" dirty="0"/>
              <a:t>: er wordt een benoemingstermijn opgesteld waarbij aandacht wordt besteed aan zowel continuïteit als aan vernieuwing.</a:t>
            </a:r>
            <a:endParaRPr lang="en-US" sz="2400"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18</a:t>
            </a:fld>
            <a:endParaRPr lang="nl-NL" altLang="nl-BE" dirty="0"/>
          </a:p>
        </p:txBody>
      </p:sp>
    </p:spTree>
    <p:extLst>
      <p:ext uri="{BB962C8B-B14F-4D97-AF65-F5344CB8AC3E}">
        <p14:creationId xmlns:p14="http://schemas.microsoft.com/office/powerpoint/2010/main" val="2270172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4</a:t>
            </a:r>
            <a:endParaRPr lang="en-US" dirty="0"/>
          </a:p>
        </p:txBody>
      </p:sp>
      <p:sp>
        <p:nvSpPr>
          <p:cNvPr id="3" name="Tijdelijke aanduiding voor inhoud 2"/>
          <p:cNvSpPr>
            <a:spLocks noGrp="1"/>
          </p:cNvSpPr>
          <p:nvPr>
            <p:ph idx="1"/>
          </p:nvPr>
        </p:nvSpPr>
        <p:spPr/>
        <p:txBody>
          <a:bodyPr/>
          <a:lstStyle/>
          <a:p>
            <a:r>
              <a:rPr lang="nl-BE" sz="2800" b="1" dirty="0"/>
              <a:t>Sub-ontwerpeis </a:t>
            </a:r>
            <a:r>
              <a:rPr lang="nl-BE" sz="2800" b="1" dirty="0" smtClean="0"/>
              <a:t>4.5.: </a:t>
            </a:r>
            <a:r>
              <a:rPr lang="nl-BE" sz="2800" b="1" dirty="0"/>
              <a:t>een kritische evaluatie van het functioneren van de leden van de organisatiestructuren wordt voorzien. </a:t>
            </a:r>
            <a:endParaRPr lang="en-US" sz="2800" dirty="0"/>
          </a:p>
          <a:p>
            <a:pPr lvl="1"/>
            <a:r>
              <a:rPr lang="nl-BE" sz="2400" b="1" dirty="0"/>
              <a:t>Aanbeveling</a:t>
            </a:r>
            <a:r>
              <a:rPr lang="nl-BE" sz="2400" dirty="0"/>
              <a:t>: de organisatiestructuren evalueren periodiek hun </a:t>
            </a:r>
            <a:r>
              <a:rPr lang="nl-BE" sz="2400" dirty="0" err="1"/>
              <a:t>performantie</a:t>
            </a:r>
            <a:r>
              <a:rPr lang="nl-BE" sz="2400" dirty="0"/>
              <a:t>, alsook - voor eventuele herbenoeming - de </a:t>
            </a:r>
            <a:r>
              <a:rPr lang="nl-BE" sz="2400" dirty="0" err="1"/>
              <a:t>performantie</a:t>
            </a:r>
            <a:r>
              <a:rPr lang="nl-BE" sz="2400" dirty="0"/>
              <a:t> van het individuele lid. </a:t>
            </a:r>
            <a:endParaRPr lang="en-US" sz="2400" dirty="0"/>
          </a:p>
          <a:p>
            <a:pPr lvl="1"/>
            <a:r>
              <a:rPr lang="nl-BE" sz="2400" b="1" dirty="0"/>
              <a:t>Aanbeveling</a:t>
            </a:r>
            <a:r>
              <a:rPr lang="nl-BE" sz="2400" dirty="0"/>
              <a:t>: de wijze van het evalueren van de </a:t>
            </a:r>
            <a:r>
              <a:rPr lang="nl-BE" sz="2400" dirty="0" err="1"/>
              <a:t>performantie</a:t>
            </a:r>
            <a:r>
              <a:rPr lang="nl-BE" sz="2400" dirty="0"/>
              <a:t> van zowel de organisatiestructuur als van de individuele leden wordt in het intern reglement opgenomen. </a:t>
            </a:r>
            <a:endParaRPr lang="en-US" sz="2400"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19</a:t>
            </a:fld>
            <a:endParaRPr lang="nl-NL" altLang="nl-BE" dirty="0"/>
          </a:p>
        </p:txBody>
      </p:sp>
    </p:spTree>
    <p:extLst>
      <p:ext uri="{BB962C8B-B14F-4D97-AF65-F5344CB8AC3E}">
        <p14:creationId xmlns:p14="http://schemas.microsoft.com/office/powerpoint/2010/main" val="1219872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1</a:t>
            </a:r>
            <a:endParaRPr lang="nl-BE" dirty="0"/>
          </a:p>
        </p:txBody>
      </p:sp>
      <p:sp>
        <p:nvSpPr>
          <p:cNvPr id="3" name="Tijdelijke aanduiding voor inhoud 2"/>
          <p:cNvSpPr>
            <a:spLocks noGrp="1"/>
          </p:cNvSpPr>
          <p:nvPr>
            <p:ph idx="1"/>
          </p:nvPr>
        </p:nvSpPr>
        <p:spPr/>
        <p:txBody>
          <a:bodyPr/>
          <a:lstStyle/>
          <a:p>
            <a:pPr algn="ctr"/>
            <a:endParaRPr lang="nl-BE" b="1" dirty="0" smtClean="0"/>
          </a:p>
          <a:p>
            <a:pPr algn="ctr"/>
            <a:endParaRPr lang="nl-BE" b="1" dirty="0"/>
          </a:p>
          <a:p>
            <a:pPr marL="0" indent="0" algn="ctr">
              <a:buNone/>
            </a:pPr>
            <a:r>
              <a:rPr lang="nl-BE" b="1" dirty="0" smtClean="0"/>
              <a:t>Er </a:t>
            </a:r>
            <a:r>
              <a:rPr lang="nl-BE" b="1" dirty="0"/>
              <a:t>is over de verschillende organisatiestructuren consensus over een gemeenschappelijke missie/ambitie. </a:t>
            </a:r>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a:t>
            </a:fld>
            <a:endParaRPr lang="nl-NL" altLang="nl-BE" dirty="0"/>
          </a:p>
        </p:txBody>
      </p:sp>
    </p:spTree>
    <p:extLst>
      <p:ext uri="{BB962C8B-B14F-4D97-AF65-F5344CB8AC3E}">
        <p14:creationId xmlns:p14="http://schemas.microsoft.com/office/powerpoint/2010/main" val="2145436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4</a:t>
            </a:r>
            <a:endParaRPr lang="en-US" dirty="0"/>
          </a:p>
        </p:txBody>
      </p:sp>
      <p:sp>
        <p:nvSpPr>
          <p:cNvPr id="3" name="Tijdelijke aanduiding voor inhoud 2"/>
          <p:cNvSpPr>
            <a:spLocks noGrp="1"/>
          </p:cNvSpPr>
          <p:nvPr>
            <p:ph idx="1"/>
          </p:nvPr>
        </p:nvSpPr>
        <p:spPr/>
        <p:txBody>
          <a:bodyPr/>
          <a:lstStyle/>
          <a:p>
            <a:pPr lvl="1"/>
            <a:r>
              <a:rPr lang="nl-BE" sz="2400" b="1" dirty="0"/>
              <a:t>Aanbeveling</a:t>
            </a:r>
            <a:r>
              <a:rPr lang="nl-BE" sz="2400" dirty="0"/>
              <a:t>: de evaluatie gebeurt op een onafhankelijke en transparante wijze, met voldoende inspraak van het geëvalueerde lid. </a:t>
            </a:r>
            <a:endParaRPr lang="en-US" sz="2400" dirty="0"/>
          </a:p>
          <a:p>
            <a:pPr lvl="1"/>
            <a:r>
              <a:rPr lang="nl-BE" sz="2400" b="1" dirty="0"/>
              <a:t>Aanbeveling</a:t>
            </a:r>
            <a:r>
              <a:rPr lang="nl-BE" sz="2400" dirty="0"/>
              <a:t>: indien uit de evaluatie blijkt dat de </a:t>
            </a:r>
            <a:r>
              <a:rPr lang="nl-BE" sz="2400" dirty="0" err="1"/>
              <a:t>performantie</a:t>
            </a:r>
            <a:r>
              <a:rPr lang="nl-BE" sz="2400" dirty="0"/>
              <a:t> van de werking, samenstelling en/of functioneren van individuele leden niet meer bijdraagt aan het realiseren van de organisatiedoelstellingen en de gemeenschappelijke visie/ambitie, dan is het de verantwoordelijkheid van de voorzitter van de raad van bestuur om gepaste maatregelen te nemen. Daartoe wordt de Algemene Vergadering ingelicht en uitgenodigd de gepaste maatregelen te nemen (CB). </a:t>
            </a:r>
            <a:endParaRPr lang="en-US" sz="2400"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20</a:t>
            </a:fld>
            <a:endParaRPr lang="nl-NL" altLang="nl-BE" dirty="0"/>
          </a:p>
        </p:txBody>
      </p:sp>
    </p:spTree>
    <p:extLst>
      <p:ext uri="{BB962C8B-B14F-4D97-AF65-F5344CB8AC3E}">
        <p14:creationId xmlns:p14="http://schemas.microsoft.com/office/powerpoint/2010/main" val="16874330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5</a:t>
            </a:r>
            <a:endParaRPr lang="en-US" dirty="0"/>
          </a:p>
        </p:txBody>
      </p:sp>
      <p:sp>
        <p:nvSpPr>
          <p:cNvPr id="3" name="Tijdelijke aanduiding voor inhoud 2"/>
          <p:cNvSpPr>
            <a:spLocks noGrp="1"/>
          </p:cNvSpPr>
          <p:nvPr>
            <p:ph idx="1"/>
          </p:nvPr>
        </p:nvSpPr>
        <p:spPr/>
        <p:txBody>
          <a:bodyPr/>
          <a:lstStyle/>
          <a:p>
            <a:pPr marL="0" lvl="0" indent="0">
              <a:buNone/>
            </a:pPr>
            <a:endParaRPr lang="nl-BE" b="1" dirty="0" smtClean="0"/>
          </a:p>
          <a:p>
            <a:pPr marL="0" lvl="0" indent="0">
              <a:buNone/>
            </a:pPr>
            <a:endParaRPr lang="nl-BE" b="1" dirty="0"/>
          </a:p>
          <a:p>
            <a:pPr marL="0" lvl="0" indent="0" algn="ctr">
              <a:buNone/>
            </a:pPr>
            <a:r>
              <a:rPr lang="nl-BE" b="1" dirty="0" smtClean="0"/>
              <a:t>Ontwerpeis </a:t>
            </a:r>
            <a:r>
              <a:rPr lang="nl-BE" b="1" dirty="0"/>
              <a:t>5: er zijn regels inzake het functioneren van de organisatiestructuren. </a:t>
            </a:r>
            <a:endParaRPr lang="en-US"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21</a:t>
            </a:fld>
            <a:endParaRPr lang="nl-NL" altLang="nl-BE" dirty="0"/>
          </a:p>
        </p:txBody>
      </p:sp>
    </p:spTree>
    <p:extLst>
      <p:ext uri="{BB962C8B-B14F-4D97-AF65-F5344CB8AC3E}">
        <p14:creationId xmlns:p14="http://schemas.microsoft.com/office/powerpoint/2010/main" val="25164431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5</a:t>
            </a:r>
            <a:endParaRPr lang="en-US" dirty="0"/>
          </a:p>
        </p:txBody>
      </p:sp>
      <p:sp>
        <p:nvSpPr>
          <p:cNvPr id="3" name="Tijdelijke aanduiding voor inhoud 2"/>
          <p:cNvSpPr>
            <a:spLocks noGrp="1"/>
          </p:cNvSpPr>
          <p:nvPr>
            <p:ph idx="1"/>
          </p:nvPr>
        </p:nvSpPr>
        <p:spPr/>
        <p:txBody>
          <a:bodyPr/>
          <a:lstStyle/>
          <a:p>
            <a:pPr lvl="0">
              <a:spcAft>
                <a:spcPts val="1200"/>
              </a:spcAft>
            </a:pPr>
            <a:r>
              <a:rPr lang="nl-BE" sz="2800" b="1" dirty="0"/>
              <a:t>Sub-ontwerpeis 5.1: interne scheiding van machten en realiseren van ‘checks &amp; </a:t>
            </a:r>
            <a:r>
              <a:rPr lang="nl-BE" sz="2800" b="1" dirty="0" err="1"/>
              <a:t>balances</a:t>
            </a:r>
            <a:r>
              <a:rPr lang="nl-BE" sz="2800" b="1" dirty="0"/>
              <a:t>’ wordt voorzien. </a:t>
            </a:r>
            <a:endParaRPr lang="en-US" sz="2800" dirty="0"/>
          </a:p>
          <a:p>
            <a:pPr lvl="1"/>
            <a:r>
              <a:rPr lang="nl-BE" sz="2400" b="1" dirty="0"/>
              <a:t>Aanbeveling</a:t>
            </a:r>
            <a:r>
              <a:rPr lang="nl-BE" sz="2400" dirty="0"/>
              <a:t>: de directie is zonder stemrecht aanwezig op de vergaderingen van de raad van bestuur. </a:t>
            </a:r>
            <a:endParaRPr lang="en-US" sz="2400" dirty="0"/>
          </a:p>
          <a:p>
            <a:pPr lvl="1"/>
            <a:r>
              <a:rPr lang="nl-BE" sz="2400" b="1" dirty="0"/>
              <a:t>Aanbeveling: </a:t>
            </a:r>
            <a:r>
              <a:rPr lang="nl-BE" sz="2400" dirty="0"/>
              <a:t>de directie kan punten op de agenda toevoegen en vragen van de leden van de raad van bestuur beantwoorden. </a:t>
            </a:r>
            <a:endParaRPr lang="en-US" sz="2400"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22</a:t>
            </a:fld>
            <a:endParaRPr lang="nl-NL" altLang="nl-BE" dirty="0"/>
          </a:p>
        </p:txBody>
      </p:sp>
    </p:spTree>
    <p:extLst>
      <p:ext uri="{BB962C8B-B14F-4D97-AF65-F5344CB8AC3E}">
        <p14:creationId xmlns:p14="http://schemas.microsoft.com/office/powerpoint/2010/main" val="29950819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5</a:t>
            </a:r>
            <a:endParaRPr lang="en-US" dirty="0"/>
          </a:p>
        </p:txBody>
      </p:sp>
      <p:sp>
        <p:nvSpPr>
          <p:cNvPr id="3" name="Tijdelijke aanduiding voor inhoud 2"/>
          <p:cNvSpPr>
            <a:spLocks noGrp="1"/>
          </p:cNvSpPr>
          <p:nvPr>
            <p:ph idx="1"/>
          </p:nvPr>
        </p:nvSpPr>
        <p:spPr/>
        <p:txBody>
          <a:bodyPr/>
          <a:lstStyle/>
          <a:p>
            <a:pPr lvl="0">
              <a:spcAft>
                <a:spcPts val="1200"/>
              </a:spcAft>
            </a:pPr>
            <a:r>
              <a:rPr lang="nl-BE" sz="2200" b="1" dirty="0"/>
              <a:t>Sub-ontwerpeis 5.2.: afspraken voor </a:t>
            </a:r>
            <a:r>
              <a:rPr lang="nl-BE" sz="2200" b="1" dirty="0" err="1"/>
              <a:t>waardegedreven</a:t>
            </a:r>
            <a:r>
              <a:rPr lang="nl-BE" sz="2200" b="1" dirty="0"/>
              <a:t> functioneren worden opgesteld. </a:t>
            </a:r>
            <a:endParaRPr lang="en-US" sz="2200" dirty="0"/>
          </a:p>
          <a:p>
            <a:pPr lvl="1"/>
            <a:r>
              <a:rPr lang="nl-BE" sz="2200" b="1" dirty="0"/>
              <a:t>Aanbeveling</a:t>
            </a:r>
            <a:r>
              <a:rPr lang="nl-BE" sz="2200" dirty="0"/>
              <a:t>: het collegiaal karakter enerzijds en het onafhankelijk functioneren anderzijds worden gerealiseerd door het continu centraal plaatsen van de gezamenlijke waarden en normen van de gemeenschappelijke visie en missie.  </a:t>
            </a:r>
            <a:endParaRPr lang="en-US" sz="2200" dirty="0"/>
          </a:p>
          <a:p>
            <a:pPr lvl="1"/>
            <a:r>
              <a:rPr lang="nl-BE" sz="2200" b="1" dirty="0"/>
              <a:t>Aanbeveling</a:t>
            </a:r>
            <a:r>
              <a:rPr lang="nl-BE" sz="2200" dirty="0"/>
              <a:t>: beslissingen van de organisatiestructuren worden steeds afgetoetst aan de waarden en normen van de gemeenschappelijke visie en missie. Het principe ‘pas toe’ of ‘leg uit’ wordt hierbij strikt toegepast. </a:t>
            </a:r>
            <a:endParaRPr lang="en-US" sz="2200" dirty="0"/>
          </a:p>
          <a:p>
            <a:pPr lvl="1"/>
            <a:r>
              <a:rPr lang="nl-BE" sz="2200" b="1" dirty="0"/>
              <a:t>Aanbeveling</a:t>
            </a:r>
            <a:r>
              <a:rPr lang="nl-BE" sz="2200" dirty="0"/>
              <a:t>: de leden van de organisatiestructuren ondertekenen een document met de formulering van de gemeenschappelijke visie/ambitie, met de bijhorende waarden en normen, van de VCLB.  </a:t>
            </a:r>
            <a:endParaRPr lang="en-US" sz="2200"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23</a:t>
            </a:fld>
            <a:endParaRPr lang="nl-NL" altLang="nl-BE" dirty="0"/>
          </a:p>
        </p:txBody>
      </p:sp>
    </p:spTree>
    <p:extLst>
      <p:ext uri="{BB962C8B-B14F-4D97-AF65-F5344CB8AC3E}">
        <p14:creationId xmlns:p14="http://schemas.microsoft.com/office/powerpoint/2010/main" val="3435083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5</a:t>
            </a:r>
            <a:endParaRPr lang="en-US" dirty="0"/>
          </a:p>
        </p:txBody>
      </p:sp>
      <p:sp>
        <p:nvSpPr>
          <p:cNvPr id="3" name="Tijdelijke aanduiding voor inhoud 2"/>
          <p:cNvSpPr>
            <a:spLocks noGrp="1"/>
          </p:cNvSpPr>
          <p:nvPr>
            <p:ph idx="1"/>
          </p:nvPr>
        </p:nvSpPr>
        <p:spPr/>
        <p:txBody>
          <a:bodyPr/>
          <a:lstStyle/>
          <a:p>
            <a:pPr lvl="0">
              <a:spcAft>
                <a:spcPts val="1200"/>
              </a:spcAft>
            </a:pPr>
            <a:r>
              <a:rPr lang="nl-BE" sz="2800" b="1" dirty="0"/>
              <a:t>Sub-ontwerpeis 5.3.: afspraken voor mandateren van afvaardiging naar de </a:t>
            </a:r>
            <a:r>
              <a:rPr lang="nl-BE" sz="2800" b="1" dirty="0" smtClean="0"/>
              <a:t>VCLB-Koepelorganisatiestructuren</a:t>
            </a:r>
            <a:r>
              <a:rPr lang="nl-BE" sz="2800" b="1" dirty="0"/>
              <a:t>. </a:t>
            </a:r>
            <a:endParaRPr lang="en-US" sz="2800" dirty="0"/>
          </a:p>
          <a:p>
            <a:pPr lvl="1"/>
            <a:r>
              <a:rPr lang="nl-BE" sz="2400" b="1" dirty="0"/>
              <a:t>Aanbeveling: </a:t>
            </a:r>
            <a:r>
              <a:rPr lang="nl-BE" sz="2400" dirty="0"/>
              <a:t>er worden afspraken gemaakt over hoe de afgevaardigden een mandaat opnemen en uitvoeren. </a:t>
            </a:r>
            <a:endParaRPr lang="en-US" sz="2400" dirty="0"/>
          </a:p>
          <a:p>
            <a:pPr lvl="1"/>
            <a:r>
              <a:rPr lang="nl-BE" sz="2400" b="1" dirty="0"/>
              <a:t>Aanbeveling</a:t>
            </a:r>
            <a:r>
              <a:rPr lang="nl-BE" sz="2400" dirty="0"/>
              <a:t>: het is aan te raden om de afgevaardigde zo ruim mogelijke bevoegdheid te geven en enkel de ‘tenzij’ te bepalen. </a:t>
            </a:r>
            <a:endParaRPr lang="en-US" sz="2400"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24</a:t>
            </a:fld>
            <a:endParaRPr lang="nl-NL" altLang="nl-BE" dirty="0"/>
          </a:p>
        </p:txBody>
      </p:sp>
    </p:spTree>
    <p:extLst>
      <p:ext uri="{BB962C8B-B14F-4D97-AF65-F5344CB8AC3E}">
        <p14:creationId xmlns:p14="http://schemas.microsoft.com/office/powerpoint/2010/main" val="42137609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6</a:t>
            </a:r>
            <a:endParaRPr lang="en-US" dirty="0"/>
          </a:p>
        </p:txBody>
      </p:sp>
      <p:sp>
        <p:nvSpPr>
          <p:cNvPr id="3" name="Tijdelijke aanduiding voor inhoud 2"/>
          <p:cNvSpPr>
            <a:spLocks noGrp="1"/>
          </p:cNvSpPr>
          <p:nvPr>
            <p:ph idx="1"/>
          </p:nvPr>
        </p:nvSpPr>
        <p:spPr/>
        <p:txBody>
          <a:bodyPr/>
          <a:lstStyle/>
          <a:p>
            <a:pPr marL="0" lvl="0" indent="0">
              <a:buNone/>
            </a:pPr>
            <a:endParaRPr lang="nl-BE" b="1" dirty="0" smtClean="0"/>
          </a:p>
          <a:p>
            <a:pPr marL="0" lvl="0" indent="0">
              <a:buNone/>
            </a:pPr>
            <a:endParaRPr lang="nl-BE" b="1" dirty="0"/>
          </a:p>
          <a:p>
            <a:pPr marL="0" lvl="0" indent="0" algn="ctr">
              <a:buNone/>
            </a:pPr>
            <a:r>
              <a:rPr lang="nl-BE" b="1" dirty="0" smtClean="0"/>
              <a:t>Ontwerpeis </a:t>
            </a:r>
            <a:r>
              <a:rPr lang="nl-BE" b="1" dirty="0"/>
              <a:t>6: er zijn regels inzake open en transparant communiceren tussen en binnen de verschillende organisatiestructuren. </a:t>
            </a:r>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25</a:t>
            </a:fld>
            <a:endParaRPr lang="nl-NL" altLang="nl-BE" dirty="0"/>
          </a:p>
        </p:txBody>
      </p:sp>
    </p:spTree>
    <p:extLst>
      <p:ext uri="{BB962C8B-B14F-4D97-AF65-F5344CB8AC3E}">
        <p14:creationId xmlns:p14="http://schemas.microsoft.com/office/powerpoint/2010/main" val="2442518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6</a:t>
            </a:r>
            <a:endParaRPr lang="en-US" dirty="0"/>
          </a:p>
        </p:txBody>
      </p:sp>
      <p:sp>
        <p:nvSpPr>
          <p:cNvPr id="3" name="Tijdelijke aanduiding voor inhoud 2"/>
          <p:cNvSpPr>
            <a:spLocks noGrp="1"/>
          </p:cNvSpPr>
          <p:nvPr>
            <p:ph idx="1"/>
          </p:nvPr>
        </p:nvSpPr>
        <p:spPr/>
        <p:txBody>
          <a:bodyPr/>
          <a:lstStyle/>
          <a:p>
            <a:pPr lvl="1"/>
            <a:r>
              <a:rPr lang="nl-BE" sz="2400" b="1" dirty="0"/>
              <a:t>Aanbeveling</a:t>
            </a:r>
            <a:r>
              <a:rPr lang="nl-BE" sz="2400" dirty="0"/>
              <a:t>: er worden afspraken in het intern reglement opgenomen die garanderen dat een betrouwbare en valide dataverzameling en verspreiding binnen en tussen de organisatiestructuren gerealiseerd worden zodat er voldoende informatie beschikbaar is om beslissingen te nemen. </a:t>
            </a:r>
            <a:endParaRPr lang="en-US" sz="2400" dirty="0"/>
          </a:p>
          <a:p>
            <a:pPr lvl="1"/>
            <a:r>
              <a:rPr lang="nl-BE" sz="2400" b="1" dirty="0"/>
              <a:t>Aanbeveling</a:t>
            </a:r>
            <a:r>
              <a:rPr lang="nl-BE" sz="2400" dirty="0"/>
              <a:t>: er wordt rekening gehouden met het feit dat niet alle informatie voor externe verspreiding van toepassing is. </a:t>
            </a:r>
            <a:endParaRPr lang="en-US" sz="2400" dirty="0"/>
          </a:p>
          <a:p>
            <a:pPr lvl="1"/>
            <a:r>
              <a:rPr lang="nl-BE" sz="2400" b="1" dirty="0"/>
              <a:t>Aanbeveling</a:t>
            </a:r>
            <a:r>
              <a:rPr lang="nl-BE" sz="2400" dirty="0"/>
              <a:t>: de notulen van de raad van bestuur en de Algemene Vergadering geven een samenvatting van de besprekingen, bevatten de besluiten en maken melding van eventueel voorbehoud van sommige bestuurders. De notulen worden ter inzage aan de medewerkers van de organisatie gesteld</a:t>
            </a:r>
            <a:r>
              <a:rPr lang="nl-BE" sz="2400" dirty="0" smtClean="0"/>
              <a:t>.</a:t>
            </a:r>
            <a:endParaRPr lang="en-US" sz="2400"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26</a:t>
            </a:fld>
            <a:endParaRPr lang="nl-NL" altLang="nl-BE" dirty="0"/>
          </a:p>
        </p:txBody>
      </p:sp>
    </p:spTree>
    <p:extLst>
      <p:ext uri="{BB962C8B-B14F-4D97-AF65-F5344CB8AC3E}">
        <p14:creationId xmlns:p14="http://schemas.microsoft.com/office/powerpoint/2010/main" val="3455348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7</a:t>
            </a:r>
            <a:endParaRPr lang="en-US" dirty="0"/>
          </a:p>
        </p:txBody>
      </p:sp>
      <p:sp>
        <p:nvSpPr>
          <p:cNvPr id="3" name="Tijdelijke aanduiding voor inhoud 2"/>
          <p:cNvSpPr>
            <a:spLocks noGrp="1"/>
          </p:cNvSpPr>
          <p:nvPr>
            <p:ph idx="1"/>
          </p:nvPr>
        </p:nvSpPr>
        <p:spPr/>
        <p:txBody>
          <a:bodyPr/>
          <a:lstStyle/>
          <a:p>
            <a:pPr marL="0" lvl="0" indent="0">
              <a:buNone/>
            </a:pPr>
            <a:endParaRPr lang="nl-BE" b="1" dirty="0" smtClean="0"/>
          </a:p>
          <a:p>
            <a:pPr marL="0" lvl="0" indent="0">
              <a:buNone/>
            </a:pPr>
            <a:endParaRPr lang="nl-BE" b="1" dirty="0"/>
          </a:p>
          <a:p>
            <a:pPr marL="0" lvl="0" indent="0" algn="ctr">
              <a:buNone/>
            </a:pPr>
            <a:r>
              <a:rPr lang="nl-BE" b="1" dirty="0" smtClean="0"/>
              <a:t>Ontwerpeis </a:t>
            </a:r>
            <a:r>
              <a:rPr lang="nl-BE" b="1" dirty="0"/>
              <a:t>7: er zijn afspraken inzake controlesystemen voor financiële en operationele audits. </a:t>
            </a:r>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27</a:t>
            </a:fld>
            <a:endParaRPr lang="nl-NL" altLang="nl-BE" dirty="0"/>
          </a:p>
        </p:txBody>
      </p:sp>
    </p:spTree>
    <p:extLst>
      <p:ext uri="{BB962C8B-B14F-4D97-AF65-F5344CB8AC3E}">
        <p14:creationId xmlns:p14="http://schemas.microsoft.com/office/powerpoint/2010/main" val="224987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7</a:t>
            </a:r>
            <a:endParaRPr lang="en-US" dirty="0"/>
          </a:p>
        </p:txBody>
      </p:sp>
      <p:sp>
        <p:nvSpPr>
          <p:cNvPr id="3" name="Tijdelijke aanduiding voor inhoud 2"/>
          <p:cNvSpPr>
            <a:spLocks noGrp="1"/>
          </p:cNvSpPr>
          <p:nvPr>
            <p:ph idx="1"/>
          </p:nvPr>
        </p:nvSpPr>
        <p:spPr/>
        <p:txBody>
          <a:bodyPr/>
          <a:lstStyle/>
          <a:p>
            <a:pPr lvl="1"/>
            <a:r>
              <a:rPr lang="nl-BE" b="1" dirty="0"/>
              <a:t>Aanbeveling</a:t>
            </a:r>
            <a:r>
              <a:rPr lang="nl-BE" dirty="0"/>
              <a:t>: de raad van bestuur ontwerpt en legt de wijze van interne controle vast, zowel naar inhoud als naar vorm van de controle. Er wordt over gewaakt dat de ontwerpeisen van onafhankelijkheid en transparantie gewaarborgd blijven. </a:t>
            </a:r>
            <a:endParaRPr lang="en-US" dirty="0"/>
          </a:p>
          <a:p>
            <a:pPr lvl="1"/>
            <a:r>
              <a:rPr lang="nl-BE" b="1" dirty="0"/>
              <a:t>Aanbeveling</a:t>
            </a:r>
            <a:r>
              <a:rPr lang="nl-BE" dirty="0"/>
              <a:t>: de aard en de wijze van de interne controle wordt in het intern huishoudelijk reglement opgenomen. </a:t>
            </a:r>
            <a:endParaRPr lang="en-US"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28</a:t>
            </a:fld>
            <a:endParaRPr lang="nl-NL" altLang="nl-BE" dirty="0"/>
          </a:p>
        </p:txBody>
      </p:sp>
    </p:spTree>
    <p:extLst>
      <p:ext uri="{BB962C8B-B14F-4D97-AF65-F5344CB8AC3E}">
        <p14:creationId xmlns:p14="http://schemas.microsoft.com/office/powerpoint/2010/main" val="11546740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8</a:t>
            </a:r>
            <a:endParaRPr lang="en-US" dirty="0"/>
          </a:p>
        </p:txBody>
      </p:sp>
      <p:sp>
        <p:nvSpPr>
          <p:cNvPr id="3" name="Tijdelijke aanduiding voor inhoud 2"/>
          <p:cNvSpPr>
            <a:spLocks noGrp="1"/>
          </p:cNvSpPr>
          <p:nvPr>
            <p:ph idx="1"/>
          </p:nvPr>
        </p:nvSpPr>
        <p:spPr/>
        <p:txBody>
          <a:bodyPr/>
          <a:lstStyle/>
          <a:p>
            <a:pPr marL="0" lvl="0" indent="0">
              <a:buNone/>
            </a:pPr>
            <a:r>
              <a:rPr lang="nl-BE" b="1" dirty="0" smtClean="0"/>
              <a:t>	</a:t>
            </a:r>
          </a:p>
          <a:p>
            <a:pPr marL="0" lvl="0" indent="0">
              <a:buNone/>
            </a:pPr>
            <a:endParaRPr lang="nl-BE" b="1" dirty="0"/>
          </a:p>
          <a:p>
            <a:pPr marL="0" lvl="0" indent="0">
              <a:buNone/>
            </a:pPr>
            <a:endParaRPr lang="nl-BE" b="1" dirty="0" smtClean="0"/>
          </a:p>
          <a:p>
            <a:pPr marL="0" lvl="0" indent="0" algn="ctr">
              <a:buNone/>
            </a:pPr>
            <a:r>
              <a:rPr lang="nl-BE" b="1" dirty="0" smtClean="0"/>
              <a:t>Ontwerpeis </a:t>
            </a:r>
            <a:r>
              <a:rPr lang="nl-BE" b="1" dirty="0"/>
              <a:t>8: medezeggenschap of medebestuur </a:t>
            </a:r>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29</a:t>
            </a:fld>
            <a:endParaRPr lang="nl-NL" altLang="nl-BE" dirty="0"/>
          </a:p>
        </p:txBody>
      </p:sp>
    </p:spTree>
    <p:extLst>
      <p:ext uri="{BB962C8B-B14F-4D97-AF65-F5344CB8AC3E}">
        <p14:creationId xmlns:p14="http://schemas.microsoft.com/office/powerpoint/2010/main" val="3791148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Ontwerpeis 1</a:t>
            </a:r>
            <a:endParaRPr lang="en-US" dirty="0"/>
          </a:p>
        </p:txBody>
      </p:sp>
      <p:sp>
        <p:nvSpPr>
          <p:cNvPr id="3" name="Tijdelijke aanduiding voor inhoud 2"/>
          <p:cNvSpPr>
            <a:spLocks noGrp="1"/>
          </p:cNvSpPr>
          <p:nvPr>
            <p:ph idx="1"/>
          </p:nvPr>
        </p:nvSpPr>
        <p:spPr/>
        <p:txBody>
          <a:bodyPr/>
          <a:lstStyle/>
          <a:p>
            <a:pPr lvl="1"/>
            <a:r>
              <a:rPr lang="nl-BE" b="1" dirty="0" smtClean="0"/>
              <a:t>Aanbeveling</a:t>
            </a:r>
            <a:r>
              <a:rPr lang="nl-BE" dirty="0"/>
              <a:t>: bij het ontwikkelen van een gemeenschappelijke missie wordt uitgegaan van de </a:t>
            </a:r>
            <a:r>
              <a:rPr lang="nl-BE" dirty="0" err="1"/>
              <a:t>netoverstijgende</a:t>
            </a:r>
            <a:r>
              <a:rPr lang="nl-BE" dirty="0"/>
              <a:t> mission statement van de </a:t>
            </a:r>
            <a:r>
              <a:rPr lang="nl-BE" dirty="0" smtClean="0"/>
              <a:t>CLB-sector. </a:t>
            </a:r>
            <a:endParaRPr lang="nl-BE" dirty="0"/>
          </a:p>
          <a:p>
            <a:pPr lvl="1"/>
            <a:r>
              <a:rPr lang="nl-BE" b="1" dirty="0" smtClean="0"/>
              <a:t>Aanbeveling</a:t>
            </a:r>
            <a:r>
              <a:rPr lang="nl-BE" dirty="0"/>
              <a:t>: bij het ontwikkelen van een gemeenschappelijke missie wordt rekening gehouden met de </a:t>
            </a:r>
            <a:r>
              <a:rPr lang="nl-BE" dirty="0" smtClean="0"/>
              <a:t>VCLB-waarden.</a:t>
            </a:r>
            <a:endParaRPr lang="nl-BE" dirty="0"/>
          </a:p>
          <a:p>
            <a:pPr lvl="1"/>
            <a:r>
              <a:rPr lang="nl-BE" b="1" dirty="0" smtClean="0"/>
              <a:t>Aanbeveling</a:t>
            </a:r>
            <a:r>
              <a:rPr lang="nl-BE" dirty="0"/>
              <a:t>: bij het ontwikkelen van een gemeenschappelijke missie wordt de merkbelofte van de VCLB als uitgangspunt </a:t>
            </a:r>
            <a:r>
              <a:rPr lang="nl-BE" dirty="0" smtClean="0"/>
              <a:t>genomen.</a:t>
            </a:r>
            <a:endParaRPr lang="nl-BE"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3</a:t>
            </a:fld>
            <a:endParaRPr lang="nl-NL" altLang="nl-BE" dirty="0"/>
          </a:p>
        </p:txBody>
      </p:sp>
    </p:spTree>
    <p:extLst>
      <p:ext uri="{BB962C8B-B14F-4D97-AF65-F5344CB8AC3E}">
        <p14:creationId xmlns:p14="http://schemas.microsoft.com/office/powerpoint/2010/main" val="12384792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8</a:t>
            </a:r>
            <a:endParaRPr lang="en-US" dirty="0"/>
          </a:p>
        </p:txBody>
      </p:sp>
      <p:sp>
        <p:nvSpPr>
          <p:cNvPr id="3" name="Tijdelijke aanduiding voor inhoud 2"/>
          <p:cNvSpPr>
            <a:spLocks noGrp="1"/>
          </p:cNvSpPr>
          <p:nvPr>
            <p:ph idx="1"/>
          </p:nvPr>
        </p:nvSpPr>
        <p:spPr/>
        <p:txBody>
          <a:bodyPr/>
          <a:lstStyle/>
          <a:p>
            <a:pPr lvl="1"/>
            <a:r>
              <a:rPr lang="nl-BE" sz="2400" b="1" dirty="0"/>
              <a:t>Aanbeveling</a:t>
            </a:r>
            <a:r>
              <a:rPr lang="nl-BE" sz="2400" dirty="0"/>
              <a:t>: er wordt binnen de raad van bestuur beslist over de wijze waarop medezeggenschap van de gebruikers wordt georganiseerd. </a:t>
            </a:r>
            <a:endParaRPr lang="en-US" sz="2400" dirty="0"/>
          </a:p>
          <a:p>
            <a:pPr lvl="1"/>
            <a:r>
              <a:rPr lang="nl-BE" sz="2400" b="1" dirty="0"/>
              <a:t>Aanbeveling</a:t>
            </a:r>
            <a:r>
              <a:rPr lang="nl-BE" sz="2400" dirty="0"/>
              <a:t>: de raad van bestuur dient gericht actie te ondernemen om, met respect voor ieders rol en taakomschrijving, de betrokkenheid van de stakeholders bij de onderneming te bevorderen. </a:t>
            </a:r>
            <a:endParaRPr lang="en-US" sz="2400" dirty="0"/>
          </a:p>
          <a:p>
            <a:pPr lvl="1"/>
            <a:r>
              <a:rPr lang="nl-BE" sz="2400" b="1" dirty="0"/>
              <a:t>Aanbeveling</a:t>
            </a:r>
            <a:r>
              <a:rPr lang="nl-BE" sz="2400" dirty="0"/>
              <a:t>: voor zover dit niet in de statuten is geregeld, verdient het aanbeveling om in een gebruikersovereenkomst de belangrijkste rechten en verplichtingen vast te leggen die de stakeholders (gebruikers/CLB) ten opzichte van elkaar aangaan.</a:t>
            </a:r>
            <a:endParaRPr lang="en-US" sz="2400"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30</a:t>
            </a:fld>
            <a:endParaRPr lang="nl-NL" altLang="nl-BE" dirty="0"/>
          </a:p>
        </p:txBody>
      </p:sp>
    </p:spTree>
    <p:extLst>
      <p:ext uri="{BB962C8B-B14F-4D97-AF65-F5344CB8AC3E}">
        <p14:creationId xmlns:p14="http://schemas.microsoft.com/office/powerpoint/2010/main" val="320486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9</a:t>
            </a:r>
            <a:endParaRPr lang="en-US" dirty="0"/>
          </a:p>
        </p:txBody>
      </p:sp>
      <p:sp>
        <p:nvSpPr>
          <p:cNvPr id="3" name="Tijdelijke aanduiding voor inhoud 2"/>
          <p:cNvSpPr>
            <a:spLocks noGrp="1"/>
          </p:cNvSpPr>
          <p:nvPr>
            <p:ph idx="1"/>
          </p:nvPr>
        </p:nvSpPr>
        <p:spPr/>
        <p:txBody>
          <a:bodyPr/>
          <a:lstStyle/>
          <a:p>
            <a:pPr marL="342882" lvl="1" indent="0">
              <a:buNone/>
            </a:pPr>
            <a:r>
              <a:rPr lang="nl-BE" dirty="0" smtClean="0"/>
              <a:t> </a:t>
            </a:r>
            <a:endParaRPr lang="en-US" dirty="0" smtClean="0"/>
          </a:p>
          <a:p>
            <a:pPr marL="0" lvl="0" indent="0">
              <a:buNone/>
            </a:pPr>
            <a:endParaRPr lang="nl-BE" b="1" dirty="0" smtClean="0"/>
          </a:p>
          <a:p>
            <a:pPr marL="0" lvl="0" indent="0" algn="ctr">
              <a:buNone/>
            </a:pPr>
            <a:endParaRPr lang="nl-BE" b="1" dirty="0"/>
          </a:p>
          <a:p>
            <a:pPr marL="0" lvl="0" indent="0" algn="ctr">
              <a:buNone/>
            </a:pPr>
            <a:r>
              <a:rPr lang="nl-BE" b="1" dirty="0" smtClean="0"/>
              <a:t>Ontwerpeis 9: ‘Goed bestuur is voor een groot deel een kwestie van goed gedrag’</a:t>
            </a:r>
            <a:endParaRPr lang="en-US" dirty="0" smtClean="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31</a:t>
            </a:fld>
            <a:endParaRPr lang="nl-NL" altLang="nl-BE" dirty="0"/>
          </a:p>
        </p:txBody>
      </p:sp>
    </p:spTree>
    <p:extLst>
      <p:ext uri="{BB962C8B-B14F-4D97-AF65-F5344CB8AC3E}">
        <p14:creationId xmlns:p14="http://schemas.microsoft.com/office/powerpoint/2010/main" val="1150361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Ontwerpeis 9</a:t>
            </a:r>
            <a:endParaRPr lang="en-US" dirty="0"/>
          </a:p>
        </p:txBody>
      </p:sp>
      <p:sp>
        <p:nvSpPr>
          <p:cNvPr id="3" name="Tijdelijke aanduiding voor inhoud 2"/>
          <p:cNvSpPr>
            <a:spLocks noGrp="1"/>
          </p:cNvSpPr>
          <p:nvPr>
            <p:ph idx="1"/>
          </p:nvPr>
        </p:nvSpPr>
        <p:spPr/>
        <p:txBody>
          <a:bodyPr/>
          <a:lstStyle/>
          <a:p>
            <a:pPr lvl="1"/>
            <a:r>
              <a:rPr lang="nl-BE" b="1" dirty="0"/>
              <a:t>Aanbeveling</a:t>
            </a:r>
            <a:r>
              <a:rPr lang="nl-BE" dirty="0"/>
              <a:t>: er wordt binnen de raad van bestuur afspraken gemaakt over de ‘inspanningsnormen’.  </a:t>
            </a:r>
            <a:endParaRPr lang="en-US" dirty="0"/>
          </a:p>
          <a:p>
            <a:pPr lvl="1"/>
            <a:r>
              <a:rPr lang="nl-BE" b="1" dirty="0"/>
              <a:t>Aanbeveling</a:t>
            </a:r>
            <a:r>
              <a:rPr lang="nl-BE" dirty="0"/>
              <a:t>: er moeten niet enkel voldoende competenties op verschillende domeinen ‘aanwezig’ zijn in de Raad van Bestuur, deze moeten ook ‘gebruikt’ worden.</a:t>
            </a:r>
            <a:endParaRPr lang="en-US" dirty="0"/>
          </a:p>
          <a:p>
            <a:pPr lvl="1"/>
            <a:r>
              <a:rPr lang="nl-BE" b="1" dirty="0"/>
              <a:t>Aanbeveling</a:t>
            </a:r>
            <a:r>
              <a:rPr lang="nl-BE" dirty="0"/>
              <a:t>: Binnen de Raad van Bestuur is er voldoende expertise aanwezig met betrekking tot de gedragsmatige factoren die een ‘goede’ werking faciliteren. </a:t>
            </a:r>
            <a:endParaRPr lang="en-US"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32</a:t>
            </a:fld>
            <a:endParaRPr lang="nl-NL" altLang="nl-BE" dirty="0"/>
          </a:p>
        </p:txBody>
      </p:sp>
    </p:spTree>
    <p:extLst>
      <p:ext uri="{BB962C8B-B14F-4D97-AF65-F5344CB8AC3E}">
        <p14:creationId xmlns:p14="http://schemas.microsoft.com/office/powerpoint/2010/main" val="2563352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Ontwerpeis 1</a:t>
            </a:r>
            <a:endParaRPr lang="en-US" dirty="0"/>
          </a:p>
        </p:txBody>
      </p:sp>
      <p:sp>
        <p:nvSpPr>
          <p:cNvPr id="3" name="Tijdelijke aanduiding voor inhoud 2"/>
          <p:cNvSpPr>
            <a:spLocks noGrp="1"/>
          </p:cNvSpPr>
          <p:nvPr>
            <p:ph idx="1"/>
          </p:nvPr>
        </p:nvSpPr>
        <p:spPr/>
        <p:txBody>
          <a:bodyPr/>
          <a:lstStyle/>
          <a:p>
            <a:pPr lvl="1"/>
            <a:r>
              <a:rPr lang="nl-BE" b="1" dirty="0" smtClean="0"/>
              <a:t>Aanbeveling</a:t>
            </a:r>
            <a:r>
              <a:rPr lang="nl-BE" dirty="0"/>
              <a:t>: bij het opstellen van een gemeenschappelijke missie wordt rekening gehouden met de Visie 2020.</a:t>
            </a:r>
          </a:p>
          <a:p>
            <a:pPr lvl="1"/>
            <a:r>
              <a:rPr lang="nl-BE" b="1" dirty="0" smtClean="0"/>
              <a:t>Aanbeveling</a:t>
            </a:r>
            <a:r>
              <a:rPr lang="nl-BE" dirty="0"/>
              <a:t>: de gemeenschappelijke missie wordt gedragen door de verschillende organisatiestructuren en wordt geïmplementeerd binnen de lokale CLB’s behorende tot het bestuur.</a:t>
            </a:r>
          </a:p>
          <a:p>
            <a:pPr lvl="1"/>
            <a:r>
              <a:rPr lang="nl-BE" b="1" dirty="0" smtClean="0"/>
              <a:t>Aanbeveling</a:t>
            </a:r>
            <a:r>
              <a:rPr lang="nl-BE" dirty="0"/>
              <a:t>: bij het nemen van (</a:t>
            </a:r>
            <a:r>
              <a:rPr lang="nl-BE" dirty="0" err="1"/>
              <a:t>beleids</a:t>
            </a:r>
            <a:r>
              <a:rPr lang="nl-BE" dirty="0"/>
              <a:t>)beslissingen wordt telkens rekening gehouden met de gemeenschappelijke visie/missie. </a:t>
            </a:r>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4</a:t>
            </a:fld>
            <a:endParaRPr lang="nl-NL" altLang="nl-BE" dirty="0"/>
          </a:p>
        </p:txBody>
      </p:sp>
    </p:spTree>
    <p:extLst>
      <p:ext uri="{BB962C8B-B14F-4D97-AF65-F5344CB8AC3E}">
        <p14:creationId xmlns:p14="http://schemas.microsoft.com/office/powerpoint/2010/main" val="2446534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Ontwerpeis </a:t>
            </a:r>
            <a:r>
              <a:rPr lang="nl-BE" dirty="0" smtClean="0"/>
              <a:t>2</a:t>
            </a:r>
            <a:endParaRPr lang="en-US" dirty="0"/>
          </a:p>
        </p:txBody>
      </p:sp>
      <p:sp>
        <p:nvSpPr>
          <p:cNvPr id="3" name="Tijdelijke aanduiding voor inhoud 2"/>
          <p:cNvSpPr>
            <a:spLocks noGrp="1"/>
          </p:cNvSpPr>
          <p:nvPr>
            <p:ph idx="1"/>
          </p:nvPr>
        </p:nvSpPr>
        <p:spPr/>
        <p:txBody>
          <a:bodyPr/>
          <a:lstStyle/>
          <a:p>
            <a:pPr marL="0" indent="0" algn="ctr">
              <a:buNone/>
            </a:pPr>
            <a:endParaRPr lang="nl-BE" b="1" dirty="0" smtClean="0"/>
          </a:p>
          <a:p>
            <a:pPr marL="0" indent="0" algn="ctr">
              <a:buNone/>
            </a:pPr>
            <a:r>
              <a:rPr lang="nl-BE" b="1" dirty="0" smtClean="0"/>
              <a:t>Er </a:t>
            </a:r>
            <a:r>
              <a:rPr lang="nl-BE" b="1" dirty="0"/>
              <a:t>zijn een aantal </a:t>
            </a:r>
            <a:r>
              <a:rPr lang="nl-BE" b="1" dirty="0" smtClean="0"/>
              <a:t>onderscheidende </a:t>
            </a:r>
            <a:r>
              <a:rPr lang="nl-BE" b="1" dirty="0"/>
              <a:t>organisatiestructuren, zowel op lokaal CLB-niveau als op VCLB-Koepelniveau, aanwezig die deugdelijk bestuur mogelijk maken en hierdoor samenwerking faciliteren</a:t>
            </a:r>
            <a:r>
              <a:rPr lang="nl-BE" b="1" dirty="0" smtClean="0"/>
              <a:t>.</a:t>
            </a:r>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5</a:t>
            </a:fld>
            <a:endParaRPr lang="nl-NL" altLang="nl-BE" dirty="0"/>
          </a:p>
        </p:txBody>
      </p:sp>
    </p:spTree>
    <p:extLst>
      <p:ext uri="{BB962C8B-B14F-4D97-AF65-F5344CB8AC3E}">
        <p14:creationId xmlns:p14="http://schemas.microsoft.com/office/powerpoint/2010/main" val="2413868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Ontwerpeis </a:t>
            </a:r>
            <a:r>
              <a:rPr lang="nl-BE" dirty="0" smtClean="0"/>
              <a:t>2</a:t>
            </a:r>
            <a:endParaRPr lang="en-US" dirty="0"/>
          </a:p>
        </p:txBody>
      </p:sp>
      <p:sp>
        <p:nvSpPr>
          <p:cNvPr id="3" name="Tijdelijke aanduiding voor inhoud 2"/>
          <p:cNvSpPr>
            <a:spLocks noGrp="1"/>
          </p:cNvSpPr>
          <p:nvPr>
            <p:ph idx="1"/>
          </p:nvPr>
        </p:nvSpPr>
        <p:spPr/>
        <p:txBody>
          <a:bodyPr/>
          <a:lstStyle/>
          <a:p>
            <a:pPr lvl="1"/>
            <a:r>
              <a:rPr lang="nl-BE" b="1" dirty="0"/>
              <a:t>Aanbeveling</a:t>
            </a:r>
            <a:r>
              <a:rPr lang="nl-BE" dirty="0"/>
              <a:t>: er zijn op lokaal CLB-niveau 3 onderscheidende structuren aanwezig met onderscheidende taken, verantwoordelijkheden en bevoegdheden die worden opgenomen in een intern reglement van het lokale CLB-bestuur. </a:t>
            </a:r>
            <a:endParaRPr lang="en-US" dirty="0"/>
          </a:p>
          <a:p>
            <a:pPr lvl="1"/>
            <a:r>
              <a:rPr lang="nl-BE" b="1" dirty="0"/>
              <a:t>Aanbeveling</a:t>
            </a:r>
            <a:r>
              <a:rPr lang="nl-BE" dirty="0"/>
              <a:t>: de goedgekeurde VCLB-overkoepelende organisatiestructuren waarin het lokale CLB vertegenwoordigd is, worden in het intern reglement van het lokale CLB-bestuur bevestigd en opgenomen.</a:t>
            </a:r>
            <a:endParaRPr lang="en-US"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6</a:t>
            </a:fld>
            <a:endParaRPr lang="nl-NL" altLang="nl-BE" dirty="0"/>
          </a:p>
        </p:txBody>
      </p:sp>
    </p:spTree>
    <p:extLst>
      <p:ext uri="{BB962C8B-B14F-4D97-AF65-F5344CB8AC3E}">
        <p14:creationId xmlns:p14="http://schemas.microsoft.com/office/powerpoint/2010/main" val="2472443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Ontwerpeis </a:t>
            </a:r>
            <a:r>
              <a:rPr lang="nl-BE" dirty="0" smtClean="0"/>
              <a:t>2</a:t>
            </a:r>
            <a:endParaRPr lang="en-US" dirty="0"/>
          </a:p>
        </p:txBody>
      </p:sp>
      <p:sp>
        <p:nvSpPr>
          <p:cNvPr id="3" name="Tijdelijke aanduiding voor inhoud 2"/>
          <p:cNvSpPr>
            <a:spLocks noGrp="1"/>
          </p:cNvSpPr>
          <p:nvPr>
            <p:ph idx="1"/>
          </p:nvPr>
        </p:nvSpPr>
        <p:spPr/>
        <p:txBody>
          <a:bodyPr/>
          <a:lstStyle/>
          <a:p>
            <a:pPr lvl="1"/>
            <a:r>
              <a:rPr lang="nl-BE" b="1" dirty="0"/>
              <a:t>Aanbeveling</a:t>
            </a:r>
            <a:r>
              <a:rPr lang="nl-BE" dirty="0"/>
              <a:t>: de bestaande organisatiestructuren exploreren de samenwerking met andere CLB-organisatiestructuren, rekening houdend met de aanbevelingen uit de audit PWC. </a:t>
            </a:r>
            <a:endParaRPr lang="en-US" dirty="0"/>
          </a:p>
          <a:p>
            <a:pPr marL="0" indent="0">
              <a:buNone/>
            </a:pPr>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7</a:t>
            </a:fld>
            <a:endParaRPr lang="nl-NL" altLang="nl-BE" dirty="0"/>
          </a:p>
        </p:txBody>
      </p:sp>
    </p:spTree>
    <p:extLst>
      <p:ext uri="{BB962C8B-B14F-4D97-AF65-F5344CB8AC3E}">
        <p14:creationId xmlns:p14="http://schemas.microsoft.com/office/powerpoint/2010/main" val="1176589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Ontwerpeis 3</a:t>
            </a:r>
            <a:endParaRPr lang="en-US" dirty="0"/>
          </a:p>
        </p:txBody>
      </p:sp>
      <p:sp>
        <p:nvSpPr>
          <p:cNvPr id="3" name="Tijdelijke aanduiding voor inhoud 2"/>
          <p:cNvSpPr>
            <a:spLocks noGrp="1"/>
          </p:cNvSpPr>
          <p:nvPr>
            <p:ph idx="1"/>
          </p:nvPr>
        </p:nvSpPr>
        <p:spPr/>
        <p:txBody>
          <a:bodyPr/>
          <a:lstStyle/>
          <a:p>
            <a:pPr marL="0" indent="0" algn="ctr">
              <a:buNone/>
            </a:pPr>
            <a:endParaRPr lang="nl-BE" b="1" dirty="0" smtClean="0"/>
          </a:p>
          <a:p>
            <a:pPr marL="0" indent="0" algn="ctr">
              <a:buNone/>
            </a:pPr>
            <a:r>
              <a:rPr lang="nl-BE" b="1" dirty="0" smtClean="0"/>
              <a:t>De </a:t>
            </a:r>
            <a:r>
              <a:rPr lang="nl-BE" b="1" dirty="0"/>
              <a:t>taken, verantwoordelijkheden en bevoegdheden van de lokale CLB-organisatiestructuren worden omschreven en de wijze van samenwerking van deze structuren met de VCLB-Koepelorganisatiestructuren worden vastgelegd. </a:t>
            </a:r>
            <a:endParaRPr lang="en-US"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8</a:t>
            </a:fld>
            <a:endParaRPr lang="nl-NL" altLang="nl-BE" dirty="0"/>
          </a:p>
        </p:txBody>
      </p:sp>
    </p:spTree>
    <p:extLst>
      <p:ext uri="{BB962C8B-B14F-4D97-AF65-F5344CB8AC3E}">
        <p14:creationId xmlns:p14="http://schemas.microsoft.com/office/powerpoint/2010/main" val="1027030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Ontwerpeis 3</a:t>
            </a:r>
            <a:endParaRPr lang="en-US" dirty="0"/>
          </a:p>
        </p:txBody>
      </p:sp>
      <p:sp>
        <p:nvSpPr>
          <p:cNvPr id="3" name="Tijdelijke aanduiding voor inhoud 2"/>
          <p:cNvSpPr>
            <a:spLocks noGrp="1"/>
          </p:cNvSpPr>
          <p:nvPr>
            <p:ph idx="1"/>
          </p:nvPr>
        </p:nvSpPr>
        <p:spPr/>
        <p:txBody>
          <a:bodyPr/>
          <a:lstStyle/>
          <a:p>
            <a:pPr>
              <a:spcAft>
                <a:spcPts val="1200"/>
              </a:spcAft>
            </a:pPr>
            <a:r>
              <a:rPr lang="nl-BE" sz="2800" b="1" dirty="0"/>
              <a:t>Aanbevelingen met betrekking tot de taken, verantwoordelijkheden en bevoegdheden van de organisatiestructuren van de lokale </a:t>
            </a:r>
            <a:r>
              <a:rPr lang="nl-BE" sz="2800" b="1" dirty="0" smtClean="0"/>
              <a:t>CLB’s</a:t>
            </a:r>
            <a:endParaRPr lang="nl-BE" sz="2400" b="1" dirty="0" smtClean="0"/>
          </a:p>
          <a:p>
            <a:pPr lvl="1"/>
            <a:r>
              <a:rPr lang="nl-BE" sz="2400" b="1" dirty="0" smtClean="0"/>
              <a:t>Aanbeveling</a:t>
            </a:r>
            <a:r>
              <a:rPr lang="nl-BE" sz="2400" dirty="0"/>
              <a:t>: de taken, bevoegdheden en verantwoordelijkheden van zowel raad van bestuur als directie worden opgesteld en opgenomen in een intern reglement. </a:t>
            </a:r>
            <a:endParaRPr lang="en-US" sz="2400" dirty="0"/>
          </a:p>
          <a:p>
            <a:pPr lvl="1"/>
            <a:r>
              <a:rPr lang="nl-BE" sz="2400" b="1" dirty="0"/>
              <a:t>Aanbeveling</a:t>
            </a:r>
            <a:r>
              <a:rPr lang="nl-BE" sz="2400" dirty="0"/>
              <a:t>: binnen de organisatiestructuren wordt nagedacht over eventuele rol- en taakverdelingen binnen de raad van bestuur in functie van expertises, noden …  </a:t>
            </a:r>
            <a:endParaRPr lang="en-US" sz="2400"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9</a:t>
            </a:fld>
            <a:endParaRPr lang="nl-NL" altLang="nl-BE" dirty="0"/>
          </a:p>
        </p:txBody>
      </p:sp>
    </p:spTree>
    <p:extLst>
      <p:ext uri="{BB962C8B-B14F-4D97-AF65-F5344CB8AC3E}">
        <p14:creationId xmlns:p14="http://schemas.microsoft.com/office/powerpoint/2010/main" val="409678385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2008witteachtergrond">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000" dirty="0" err="1" smtClean="0">
            <a:solidFill>
              <a:srgbClr val="003A8C"/>
            </a:solidFill>
            <a:latin typeface="Calibri" panose="020F0502020204030204" pitchFamily="34" charset="0"/>
          </a:defRPr>
        </a:defPPr>
      </a:lstStyle>
    </a:txDef>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Powerpoint-VCLB-43.potx" id="{A4EAA89E-ABA3-46A0-820C-4AB8A8A06532}" vid="{00CB74C8-0B32-468F-B076-CC564D34381F}"/>
    </a:ext>
  </a:ext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Powerpoint-VCLB-2016</Template>
  <TotalTime>115</TotalTime>
  <Words>1881</Words>
  <Application>Microsoft Office PowerPoint</Application>
  <PresentationFormat>Diavoorstelling (4:3)</PresentationFormat>
  <Paragraphs>156</Paragraphs>
  <Slides>32</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32</vt:i4>
      </vt:variant>
    </vt:vector>
  </HeadingPairs>
  <TitlesOfParts>
    <vt:vector size="38" baseType="lpstr">
      <vt:lpstr>Arial</vt:lpstr>
      <vt:lpstr>Calibri</vt:lpstr>
      <vt:lpstr>Century Gothic</vt:lpstr>
      <vt:lpstr>Verdana</vt:lpstr>
      <vt:lpstr>Wingdings 3</vt:lpstr>
      <vt:lpstr>presentatie2008witteachtergrond</vt:lpstr>
      <vt:lpstr>Ontwerpeisen en aanbevelingen VCLB</vt:lpstr>
      <vt:lpstr>Ontwerpeis 1</vt:lpstr>
      <vt:lpstr>Ontwerpeis 1</vt:lpstr>
      <vt:lpstr>Ontwerpeis 1</vt:lpstr>
      <vt:lpstr>Ontwerpeis 2</vt:lpstr>
      <vt:lpstr>Ontwerpeis 2</vt:lpstr>
      <vt:lpstr>Ontwerpeis 2</vt:lpstr>
      <vt:lpstr>Ontwerpeis 3</vt:lpstr>
      <vt:lpstr>Ontwerpeis 3</vt:lpstr>
      <vt:lpstr>Ontwerpeis 3</vt:lpstr>
      <vt:lpstr>Ontwerpeis 3</vt:lpstr>
      <vt:lpstr>Ontwerpeis 3</vt:lpstr>
      <vt:lpstr>Ontwerpeis 3</vt:lpstr>
      <vt:lpstr>Ontwerpeis 4</vt:lpstr>
      <vt:lpstr>Ontwerpeis 4</vt:lpstr>
      <vt:lpstr>Ontwerpeis 4</vt:lpstr>
      <vt:lpstr>Ontwerpeis 4</vt:lpstr>
      <vt:lpstr>Ontwerpeis 4</vt:lpstr>
      <vt:lpstr>Ontwerpeis 4</vt:lpstr>
      <vt:lpstr>Ontwerpeis 4</vt:lpstr>
      <vt:lpstr>Ontwerpeis 5</vt:lpstr>
      <vt:lpstr>Ontwerpeis 5</vt:lpstr>
      <vt:lpstr>Ontwerpeis 5</vt:lpstr>
      <vt:lpstr>Ontwerpeis 5</vt:lpstr>
      <vt:lpstr>Ontwerpeis 6</vt:lpstr>
      <vt:lpstr>Ontwerpeis 6</vt:lpstr>
      <vt:lpstr>Ontwerpeis 7</vt:lpstr>
      <vt:lpstr>Ontwerpeis 7</vt:lpstr>
      <vt:lpstr>Ontwerpeis 8</vt:lpstr>
      <vt:lpstr>Ontwerpeis 8</vt:lpstr>
      <vt:lpstr>Ontwerpeis 9</vt:lpstr>
      <vt:lpstr>Ontwerpeis 9</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Ontwerpeisen en aanbevelingen VCLB</dc:title>
  <dc:creator>CAJO</dc:creator>
  <cp:lastModifiedBy>CAJO</cp:lastModifiedBy>
  <cp:revision>9</cp:revision>
  <dcterms:created xsi:type="dcterms:W3CDTF">2017-09-06T14:55:05Z</dcterms:created>
  <dcterms:modified xsi:type="dcterms:W3CDTF">2017-09-07T06:21:20Z</dcterms:modified>
</cp:coreProperties>
</file>